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  <p:sldId id="264" r:id="rId10"/>
    <p:sldId id="265" r:id="rId11"/>
    <p:sldId id="266" r:id="rId12"/>
    <p:sldId id="270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FF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0E3FA0-D838-4CEE-8DDC-95A603E36D26}" v="202" dt="2019-10-09T23:46:42.440"/>
    <p1510:client id="{EC619175-9872-4074-8AB1-1C8D83B14404}" v="182" dt="2019-10-09T23:33:31.3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1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2D2B8-8691-46AC-9A9D-C884AEE39649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6CB39-C9BD-40B7-8E32-50D577D72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77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45E95DC-9EB2-4FDF-8BA1-C99DD5BFFAA8}"/>
              </a:ext>
            </a:extLst>
          </p:cNvPr>
          <p:cNvSpPr/>
          <p:nvPr userDrawn="1"/>
        </p:nvSpPr>
        <p:spPr>
          <a:xfrm>
            <a:off x="0" y="1122368"/>
            <a:ext cx="9144000" cy="2479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2"/>
            <a:ext cx="7772400" cy="2456657"/>
          </a:xfrm>
        </p:spPr>
        <p:txBody>
          <a:bodyPr anchor="ctr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8352" y="3602038"/>
            <a:ext cx="6858000" cy="82788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C7CDD-47BB-490E-836B-ED8869D67EDD}" type="datetime1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A6A41F-AED4-4BA1-AA08-BF9F7BEF5D83}"/>
              </a:ext>
            </a:extLst>
          </p:cNvPr>
          <p:cNvSpPr/>
          <p:nvPr userDrawn="1"/>
        </p:nvSpPr>
        <p:spPr>
          <a:xfrm>
            <a:off x="0" y="3602039"/>
            <a:ext cx="9144000" cy="8048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5765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B2771-BD6E-409A-AA46-642D1E55D895}" type="datetime1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2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72F80-C786-4F87-BA68-646F76B1D43E}" type="datetime1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99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4CB718B-F84E-418B-8072-9826543F7008}"/>
              </a:ext>
            </a:extLst>
          </p:cNvPr>
          <p:cNvSpPr/>
          <p:nvPr userDrawn="1"/>
        </p:nvSpPr>
        <p:spPr>
          <a:xfrm>
            <a:off x="0" y="5"/>
            <a:ext cx="9144000" cy="13255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33384"/>
            <a:ext cx="7886700" cy="4743579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A84B5-2985-4EBF-8EF0-CFAAB537195A}" type="datetime1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0"/>
            <a:ext cx="2057400" cy="365125"/>
          </a:xfrm>
        </p:spPr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55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ECB47-6586-4CAC-9BD3-E28D301DF923}" type="datetime1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12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083C5FA-EBA0-47A8-98DC-7EAFED3475B5}"/>
              </a:ext>
            </a:extLst>
          </p:cNvPr>
          <p:cNvSpPr/>
          <p:nvPr userDrawn="1"/>
        </p:nvSpPr>
        <p:spPr>
          <a:xfrm>
            <a:off x="0" y="5"/>
            <a:ext cx="9144000" cy="13255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b="1" i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95168"/>
            <a:ext cx="3886200" cy="4681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95168"/>
            <a:ext cx="3886200" cy="4681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947D-A673-48E9-A54A-37E19C50BA97}" type="datetime1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18255"/>
            <a:ext cx="2057400" cy="365125"/>
          </a:xfrm>
        </p:spPr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84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0A4EDBE-C520-483B-8671-20C972C33252}"/>
              </a:ext>
            </a:extLst>
          </p:cNvPr>
          <p:cNvSpPr/>
          <p:nvPr userDrawn="1"/>
        </p:nvSpPr>
        <p:spPr>
          <a:xfrm>
            <a:off x="0" y="5"/>
            <a:ext cx="9144000" cy="13255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"/>
            <a:ext cx="78867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25568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1" y="2149479"/>
            <a:ext cx="3868340" cy="39424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959" y="1325568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7959" y="2149479"/>
            <a:ext cx="3887391" cy="39424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00F92-7CF7-4EAA-BF06-5115ECBA63BB}" type="datetime1">
              <a:rPr lang="en-US" smtClean="0"/>
              <a:t>10/9/2019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1" y="0"/>
            <a:ext cx="2057400" cy="365125"/>
          </a:xfrm>
        </p:spPr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63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F3A22ED-EF06-4709-85F6-4945BED734EF}"/>
              </a:ext>
            </a:extLst>
          </p:cNvPr>
          <p:cNvSpPr/>
          <p:nvPr userDrawn="1"/>
        </p:nvSpPr>
        <p:spPr>
          <a:xfrm>
            <a:off x="0" y="5"/>
            <a:ext cx="9144000" cy="13255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"/>
            <a:ext cx="78867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CBCB-706F-4EDF-B103-9D98FCDF8E20}" type="datetime1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0"/>
            <a:ext cx="2057400" cy="365125"/>
          </a:xfrm>
        </p:spPr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7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3D56-C3EE-43E4-9CBB-6F73A9AF4A17}" type="datetime1">
              <a:rPr lang="en-US" smtClean="0"/>
              <a:t>10/9/2019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53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89DC-C560-4A5E-8BCC-3A18EDC86379}" type="datetime1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2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E7D7A-F184-452A-9752-DDDE7486FE32}" type="datetime1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17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26AB5-6D59-4273-8EF1-A9F1F51AAB42}" type="datetime1">
              <a:rPr lang="en-US" smtClean="0"/>
              <a:t>10/9/2019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3557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</a:defRPr>
            </a:lvl1pPr>
          </a:lstStyle>
          <a:p>
            <a:fld id="{1DB4FC24-FB22-40B1-9B64-5EAEC0FCF64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4" descr="http://www.uel.br/cce/dc/wp-content/uploads/header_dc_uel3.jpg">
            <a:extLst>
              <a:ext uri="{FF2B5EF4-FFF2-40B4-BE49-F238E27FC236}">
                <a16:creationId xmlns:a16="http://schemas.microsoft.com/office/drawing/2014/main" id="{6C833C92-E1DC-42A7-B097-28F08785A8AB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20" r="38571"/>
          <a:stretch/>
        </p:blipFill>
        <p:spPr bwMode="auto">
          <a:xfrm>
            <a:off x="6993925" y="6192726"/>
            <a:ext cx="1521428" cy="631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UEL">
            <a:extLst>
              <a:ext uri="{FF2B5EF4-FFF2-40B4-BE49-F238E27FC236}">
                <a16:creationId xmlns:a16="http://schemas.microsoft.com/office/drawing/2014/main" id="{3D3FE28A-B998-4858-94EC-E57AC2D4E0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318" y="6256182"/>
            <a:ext cx="2063732" cy="504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39FF08C-38D9-432F-9ADB-7D40696C7AB3}"/>
              </a:ext>
            </a:extLst>
          </p:cNvPr>
          <p:cNvSpPr txBox="1"/>
          <p:nvPr userDrawn="1"/>
        </p:nvSpPr>
        <p:spPr>
          <a:xfrm>
            <a:off x="3320040" y="6492874"/>
            <a:ext cx="31379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sergio</a:t>
            </a:r>
            <a:r>
              <a:rPr lang="pt-BR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</a:t>
            </a:r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silva.com/aulas/</a:t>
            </a:r>
            <a:r>
              <a:rPr lang="pt-BR" sz="1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automacao</a:t>
            </a:r>
            <a:endParaRPr lang="pt-BR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23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48CFE-4A40-4ACA-BA31-ABBEA53C16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Aula 8:</a:t>
            </a:r>
            <a:br>
              <a:rPr lang="en-US" dirty="0">
                <a:cs typeface="Calibri Light"/>
              </a:rPr>
            </a:br>
            <a:r>
              <a:rPr lang="en-US" dirty="0">
                <a:cs typeface="Calibri Light"/>
              </a:rPr>
              <a:t>Excel</a:t>
            </a:r>
            <a:br>
              <a:rPr lang="en-US" dirty="0">
                <a:cs typeface="Calibri Light"/>
              </a:rPr>
            </a:br>
            <a:r>
              <a:rPr lang="en-US" sz="3200" dirty="0">
                <a:cs typeface="Calibri Light"/>
              </a:rPr>
              <a:t>(</a:t>
            </a:r>
            <a:r>
              <a:rPr lang="en-US" sz="3200" dirty="0" err="1">
                <a:cs typeface="Calibri Light"/>
              </a:rPr>
              <a:t>parte</a:t>
            </a:r>
            <a:r>
              <a:rPr lang="en-US" sz="3200" dirty="0">
                <a:cs typeface="Calibri Light"/>
              </a:rPr>
              <a:t> 4)</a:t>
            </a:r>
            <a:endParaRPr lang="en-US" dirty="0">
              <a:cs typeface="Calibri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9A4605-9DDD-4277-81A7-CBDFED678A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en-US" dirty="0">
                <a:cs typeface="Calibri"/>
              </a:rPr>
              <a:t>Prof. Sérgio Montazzolli Silva</a:t>
            </a:r>
          </a:p>
          <a:p>
            <a:r>
              <a:rPr lang="en-US" dirty="0">
                <a:cs typeface="Calibri"/>
              </a:rPr>
              <a:t>smsilva@uel.br</a:t>
            </a:r>
          </a:p>
        </p:txBody>
      </p:sp>
    </p:spTree>
    <p:extLst>
      <p:ext uri="{BB962C8B-B14F-4D97-AF65-F5344CB8AC3E}">
        <p14:creationId xmlns:p14="http://schemas.microsoft.com/office/powerpoint/2010/main" val="2259262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972EF0-D0A8-42BB-9E55-C044C43ED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Fórmulas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53D2B5-71C8-45C5-912E-DC464CB74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Supondo a seguinte planilha: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Queremos calcular quantos habitantes existem para cada hospital</a:t>
            </a:r>
          </a:p>
          <a:p>
            <a:r>
              <a:rPr lang="pt-BR" dirty="0"/>
              <a:t>Porém, não existe “auto divisão”</a:t>
            </a:r>
          </a:p>
          <a:p>
            <a:r>
              <a:rPr lang="pt-BR"/>
              <a:t>...então, como podemos fazer isso?</a:t>
            </a:r>
            <a:endParaRPr lang="pt-BR">
              <a:cs typeface="Calibri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9535BD6-BE34-4698-8375-74CAC7404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10</a:t>
            </a:fld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1D56097E-E214-46AF-AF93-9E73EB8CEC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475" y="2065374"/>
            <a:ext cx="7639050" cy="1600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83943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A0731C-3BC8-487D-A132-AA8013F1D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Fórmulas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9157F2-3F5A-44A1-BD83-185AD4B50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Através da entrada manual de uma fórmula: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BF15221-7D25-4373-9821-BF108DAE9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11</a:t>
            </a:fld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7F920C5-DF35-4007-94E1-4193B419F0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762" y="2107129"/>
            <a:ext cx="7610475" cy="14954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CC4A76C-E0CF-4B66-B1F0-EC77D4607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855" y="4276299"/>
            <a:ext cx="7591425" cy="1524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Seta: para Baixo 6">
            <a:extLst>
              <a:ext uri="{FF2B5EF4-FFF2-40B4-BE49-F238E27FC236}">
                <a16:creationId xmlns:a16="http://schemas.microsoft.com/office/drawing/2014/main" id="{00A6EC8B-96B3-4BE6-8BD2-8E658D519692}"/>
              </a:ext>
            </a:extLst>
          </p:cNvPr>
          <p:cNvSpPr/>
          <p:nvPr/>
        </p:nvSpPr>
        <p:spPr>
          <a:xfrm>
            <a:off x="4019106" y="3549171"/>
            <a:ext cx="1105786" cy="5659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87126F1-8049-4665-B1DA-D9E1A2AF30E4}"/>
              </a:ext>
            </a:extLst>
          </p:cNvPr>
          <p:cNvSpPr txBox="1"/>
          <p:nvPr/>
        </p:nvSpPr>
        <p:spPr>
          <a:xfrm>
            <a:off x="5124892" y="3699355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ENTER</a:t>
            </a:r>
          </a:p>
        </p:txBody>
      </p:sp>
    </p:spTree>
    <p:extLst>
      <p:ext uri="{BB962C8B-B14F-4D97-AF65-F5344CB8AC3E}">
        <p14:creationId xmlns:p14="http://schemas.microsoft.com/office/powerpoint/2010/main" val="976242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F6FFA1-91FE-4F34-BED1-429746DE6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 rápido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24B4681-6C2B-46C2-A4B7-FE02837AB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t-BR"/>
              <a:t>Com base na população de uma cidade, e da sua população somada a região metropolitana...</a:t>
            </a:r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/>
              <a:t>...crie uma fórmula em cada célula da coluna D que </a:t>
            </a:r>
            <a:r>
              <a:rPr lang="pt-BR" dirty="0"/>
              <a:t>calcule o tamanho da região metropolitana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3C2744C-5E3C-4FC4-B6A8-1260E8041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12</a:t>
            </a:fld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BC40EAA-026C-4BAC-9023-3A22E583B9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37" y="2403581"/>
            <a:ext cx="8793126" cy="22175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83103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A0731C-3BC8-487D-A132-AA8013F1D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Fórmulas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9157F2-3F5A-44A1-BD83-185AD4B50A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Para células adjacentes não é necessário escrever </a:t>
            </a:r>
            <a:r>
              <a:rPr lang="pt-BR" dirty="0"/>
              <a:t>novamente a fórmula, basta arrastar com o </a:t>
            </a:r>
            <a:r>
              <a:rPr lang="pt-BR" b="1" dirty="0"/>
              <a:t>Autopreenchimento</a:t>
            </a:r>
            <a:r>
              <a:rPr lang="pt-BR" dirty="0"/>
              <a:t>!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BF15221-7D25-4373-9821-BF108DAE9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13</a:t>
            </a:fld>
            <a:endParaRPr lang="en-US"/>
          </a:p>
        </p:txBody>
      </p:sp>
      <p:pic>
        <p:nvPicPr>
          <p:cNvPr id="10" name="Imagem 9" descr="Uma imagem contendo branco, preto, luz, quarto&#10;&#10;Descrição gerada automaticamente">
            <a:extLst>
              <a:ext uri="{FF2B5EF4-FFF2-40B4-BE49-F238E27FC236}">
                <a16:creationId xmlns:a16="http://schemas.microsoft.com/office/drawing/2014/main" id="{CBA85797-A512-4F80-B760-DB32A1513B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37" y="3038410"/>
            <a:ext cx="7629525" cy="15335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23343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1A47A-1DB9-4A56-B451-6CA28DAE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Autopreenchimento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870783-D14F-43E9-8700-F12FA8405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Autopreenchimento em fórmulas:</a:t>
            </a:r>
          </a:p>
          <a:p>
            <a:pPr lvl="1"/>
            <a:r>
              <a:rPr lang="pt-BR"/>
              <a:t>Se arrastarmos horizontalmente para a direita, ele adiciona </a:t>
            </a:r>
            <a:r>
              <a:rPr lang="pt-BR" dirty="0"/>
              <a:t>+1 a todas as colunas</a:t>
            </a:r>
          </a:p>
          <a:p>
            <a:pPr lvl="1"/>
            <a:r>
              <a:rPr lang="pt-BR"/>
              <a:t>Se arrastarmos verticalmente para baixo, ele adiciona +1 a </a:t>
            </a:r>
            <a:r>
              <a:rPr lang="pt-BR" dirty="0"/>
              <a:t>todas as linhas</a:t>
            </a:r>
          </a:p>
          <a:p>
            <a:r>
              <a:rPr lang="pt-BR" dirty="0"/>
              <a:t>Por exemplo: dado a fórmula “=A1+B2”</a:t>
            </a:r>
          </a:p>
          <a:p>
            <a:pPr lvl="1"/>
            <a:r>
              <a:rPr lang="pt-BR" dirty="0"/>
              <a:t>Arrastando para a direita, na próxima célula ela será “=</a:t>
            </a:r>
            <a:r>
              <a:rPr lang="pt-BR" b="1" dirty="0">
                <a:solidFill>
                  <a:srgbClr val="FF0000"/>
                </a:solidFill>
              </a:rPr>
              <a:t>B</a:t>
            </a:r>
            <a:r>
              <a:rPr lang="pt-BR" dirty="0"/>
              <a:t>1+</a:t>
            </a:r>
            <a:r>
              <a:rPr lang="pt-BR" b="1" dirty="0">
                <a:solidFill>
                  <a:srgbClr val="FF0000"/>
                </a:solidFill>
              </a:rPr>
              <a:t>C</a:t>
            </a:r>
            <a:r>
              <a:rPr lang="pt-BR" dirty="0"/>
              <a:t>2”</a:t>
            </a:r>
          </a:p>
          <a:p>
            <a:pPr lvl="1"/>
            <a:r>
              <a:rPr lang="pt-BR" dirty="0"/>
              <a:t>E arrastando para baixo, na próxima célula ela será “=A</a:t>
            </a:r>
            <a:r>
              <a:rPr lang="pt-BR" b="1" dirty="0">
                <a:solidFill>
                  <a:srgbClr val="FF0000"/>
                </a:solidFill>
              </a:rPr>
              <a:t>2</a:t>
            </a:r>
            <a:r>
              <a:rPr lang="pt-BR" dirty="0"/>
              <a:t>+B</a:t>
            </a:r>
            <a:r>
              <a:rPr lang="pt-BR" b="1" dirty="0">
                <a:solidFill>
                  <a:srgbClr val="FF0000"/>
                </a:solidFill>
              </a:rPr>
              <a:t>3</a:t>
            </a:r>
            <a:r>
              <a:rPr lang="pt-BR" dirty="0"/>
              <a:t>”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4E57A82-75F0-4566-9E6E-B62B2C04C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47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EF0411-522C-4619-9641-32C0D2076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Fórmulas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8D37A2-8A47-435A-94E7-F8A903D7E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3384"/>
            <a:ext cx="7886700" cy="4743579"/>
          </a:xfrm>
        </p:spPr>
        <p:txBody>
          <a:bodyPr>
            <a:normAutofit/>
          </a:bodyPr>
          <a:lstStyle/>
          <a:p>
            <a:r>
              <a:rPr lang="pt-BR" sz="2400" dirty="0"/>
              <a:t>Podemos utilizar fórmulas para trabalhar com qualquer tipo de dado</a:t>
            </a:r>
          </a:p>
          <a:p>
            <a:r>
              <a:rPr lang="pt-BR" sz="2400" dirty="0"/>
              <a:t>Por exemplo:</a:t>
            </a:r>
          </a:p>
          <a:p>
            <a:pPr lvl="1"/>
            <a:r>
              <a:rPr lang="pt-BR" sz="2000" dirty="0"/>
              <a:t>Na célula A2, calcular 23% da célula A1:</a:t>
            </a:r>
          </a:p>
          <a:p>
            <a:pPr lvl="2"/>
            <a:r>
              <a:rPr lang="pt-BR" sz="1800" dirty="0">
                <a:solidFill>
                  <a:srgbClr val="FF0000"/>
                </a:solidFill>
              </a:rPr>
              <a:t>= 23% * A1</a:t>
            </a:r>
          </a:p>
          <a:p>
            <a:pPr lvl="2"/>
            <a:endParaRPr lang="pt-BR" sz="1800" dirty="0">
              <a:solidFill>
                <a:srgbClr val="FF0000"/>
              </a:solidFill>
            </a:endParaRPr>
          </a:p>
          <a:p>
            <a:pPr lvl="2"/>
            <a:endParaRPr lang="pt-BR" sz="18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pt-BR" sz="2000" dirty="0"/>
          </a:p>
          <a:p>
            <a:pPr lvl="1"/>
            <a:r>
              <a:rPr lang="pt-BR" sz="2000" dirty="0"/>
              <a:t>Na célula D13, somar 53 dias a data da célula C12:</a:t>
            </a:r>
          </a:p>
          <a:p>
            <a:pPr lvl="2"/>
            <a:r>
              <a:rPr lang="pt-BR" sz="1800" dirty="0">
                <a:solidFill>
                  <a:srgbClr val="FF0000"/>
                </a:solidFill>
              </a:rPr>
              <a:t>= C12 + 53</a:t>
            </a:r>
          </a:p>
          <a:p>
            <a:pPr lvl="2"/>
            <a:endParaRPr lang="pt-BR" sz="1800" dirty="0">
              <a:solidFill>
                <a:srgbClr val="FF0000"/>
              </a:solidFill>
            </a:endParaRPr>
          </a:p>
          <a:p>
            <a:endParaRPr lang="pt-BR" sz="2400" dirty="0">
              <a:solidFill>
                <a:srgbClr val="FF0000"/>
              </a:solidFill>
            </a:endParaRPr>
          </a:p>
          <a:p>
            <a:pPr lvl="1"/>
            <a:endParaRPr lang="pt-BR" sz="2000" dirty="0"/>
          </a:p>
          <a:p>
            <a:pPr lvl="1"/>
            <a:endParaRPr lang="pt-BR" sz="2000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47672AC-7D3D-4F58-A0C1-3B612A581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15</a:t>
            </a:fld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63A558C4-836F-446B-863D-917F5569F7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2617" b="20111"/>
          <a:stretch/>
        </p:blipFill>
        <p:spPr>
          <a:xfrm>
            <a:off x="3393338" y="3048379"/>
            <a:ext cx="1394552" cy="10664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A1EAC05-82C2-4D3C-9A54-4661589944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674" y="3048379"/>
            <a:ext cx="1394552" cy="106642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Seta: para a Direita 6">
            <a:extLst>
              <a:ext uri="{FF2B5EF4-FFF2-40B4-BE49-F238E27FC236}">
                <a16:creationId xmlns:a16="http://schemas.microsoft.com/office/drawing/2014/main" id="{9EBD0A8B-A8AD-4BA0-9794-C76D099D9DCE}"/>
              </a:ext>
            </a:extLst>
          </p:cNvPr>
          <p:cNvSpPr/>
          <p:nvPr/>
        </p:nvSpPr>
        <p:spPr>
          <a:xfrm>
            <a:off x="5019210" y="3193176"/>
            <a:ext cx="592184" cy="8346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8646238C-960C-473D-9AA7-75E02DB0D49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857" b="3119"/>
          <a:stretch/>
        </p:blipFill>
        <p:spPr>
          <a:xfrm>
            <a:off x="1440511" y="5076707"/>
            <a:ext cx="2875113" cy="9042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31F3C05A-DE3D-4E56-8F1F-BEC5529BF0C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5916"/>
          <a:stretch/>
        </p:blipFill>
        <p:spPr>
          <a:xfrm>
            <a:off x="5282182" y="5076710"/>
            <a:ext cx="2778199" cy="90420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" name="Seta: para a Direita 10">
            <a:extLst>
              <a:ext uri="{FF2B5EF4-FFF2-40B4-BE49-F238E27FC236}">
                <a16:creationId xmlns:a16="http://schemas.microsoft.com/office/drawing/2014/main" id="{45F7B871-F63E-4D88-945E-91F8C7712942}"/>
              </a:ext>
            </a:extLst>
          </p:cNvPr>
          <p:cNvSpPr/>
          <p:nvPr/>
        </p:nvSpPr>
        <p:spPr>
          <a:xfrm>
            <a:off x="4555288" y="5111484"/>
            <a:ext cx="592184" cy="8346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25282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EF0411-522C-4619-9641-32C0D2076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 rápido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8D37A2-8A47-435A-94E7-F8A903D7E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3384"/>
            <a:ext cx="7886700" cy="4743579"/>
          </a:xfrm>
        </p:spPr>
        <p:txBody>
          <a:bodyPr>
            <a:normAutofit/>
          </a:bodyPr>
          <a:lstStyle/>
          <a:p>
            <a:r>
              <a:rPr lang="pt-BR" sz="2400" dirty="0"/>
              <a:t>Novamente calcule o número de habitantes das regiões metropolitanas fazendo apenas uma fórmula na célula D3 e arrastando para baixo até a célula D7 </a:t>
            </a:r>
          </a:p>
          <a:p>
            <a:pPr lvl="1"/>
            <a:endParaRPr lang="pt-BR" sz="2000" dirty="0"/>
          </a:p>
          <a:p>
            <a:pPr lvl="1"/>
            <a:endParaRPr lang="pt-BR" sz="2000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47672AC-7D3D-4F58-A0C1-3B612A581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D5366-7DDE-4D15-B254-E6CB95B52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Nesta aula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B30FBB8-EAFE-4EFB-A4EC-A3B08A8ED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>
                <a:cs typeface="Calibri" panose="020F0502020204030204"/>
              </a:rPr>
              <a:t>Fórmulas (inicio)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0B0BBA1-BF32-4700-87E0-41D0F5041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4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B7BF5E-7275-4669-83AB-23C1F0D62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F2027B0-C9A1-46F6-8D80-AB7A2656F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33384"/>
            <a:ext cx="7886700" cy="3606449"/>
          </a:xfrm>
        </p:spPr>
        <p:txBody>
          <a:bodyPr>
            <a:normAutofit lnSpcReduction="10000"/>
          </a:bodyPr>
          <a:lstStyle/>
          <a:p>
            <a:r>
              <a:rPr lang="pt-BR" dirty="0"/>
              <a:t>Podemos utilizar uma calculadora para resolver contas matemáticas. Por exemplo:</a:t>
            </a:r>
          </a:p>
          <a:p>
            <a:pPr lvl="1"/>
            <a:r>
              <a:rPr lang="pt-BR" dirty="0"/>
              <a:t>Adicionar 10</a:t>
            </a:r>
          </a:p>
          <a:p>
            <a:pPr lvl="1"/>
            <a:r>
              <a:rPr lang="pt-BR" dirty="0"/>
              <a:t>Adicionar 5</a:t>
            </a:r>
          </a:p>
          <a:p>
            <a:pPr lvl="1"/>
            <a:r>
              <a:rPr lang="pt-BR" dirty="0"/>
              <a:t>Subtrair 3</a:t>
            </a:r>
          </a:p>
          <a:p>
            <a:pPr lvl="1"/>
            <a:r>
              <a:rPr lang="pt-BR" dirty="0"/>
              <a:t>Dividir por 7</a:t>
            </a:r>
          </a:p>
          <a:p>
            <a:pPr lvl="1"/>
            <a:r>
              <a:rPr lang="pt-BR" dirty="0"/>
              <a:t>Multiplicar por 20</a:t>
            </a:r>
          </a:p>
          <a:p>
            <a:r>
              <a:rPr lang="pt-BR" dirty="0"/>
              <a:t>Esta sequência de comandos, quando aplicado em uma calculadora, realiza a conta: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80DB6D4-04E3-42E9-869F-B4375B6D5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3E767B15-9392-4750-9F11-CCC359FF92B2}"/>
                  </a:ext>
                </a:extLst>
              </p:cNvPr>
              <p:cNvSpPr txBox="1"/>
              <p:nvPr/>
            </p:nvSpPr>
            <p:spPr>
              <a:xfrm>
                <a:off x="3179311" y="5147654"/>
                <a:ext cx="2785378" cy="10604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pt-B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pt-BR" sz="28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pt-BR" sz="2800" b="0" i="1" smtClean="0">
                                  <a:latin typeface="Cambria Math" panose="02040503050406030204" pitchFamily="18" charset="0"/>
                                </a:rPr>
                                <m:t>10+5−3</m:t>
                              </m:r>
                            </m:num>
                            <m:den>
                              <m:r>
                                <a:rPr lang="pt-BR" sz="28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  <m:r>
                        <a:rPr lang="pt-BR" sz="2800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3E767B15-9392-4750-9F11-CCC359FF92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9311" y="5147654"/>
                <a:ext cx="2785378" cy="106048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483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1B6827-CB28-4F44-AA6F-38583F50D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6F496B-CCB7-4AF4-98D1-2F1A212A3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No Excel também é possível resolver contas de maneira simples</a:t>
            </a:r>
          </a:p>
          <a:p>
            <a:r>
              <a:rPr lang="pt-BR" dirty="0"/>
              <a:t>Para somar dois números, digamos 23 e 3,  clique em um célula qualquer e digite:</a:t>
            </a:r>
          </a:p>
          <a:p>
            <a:pPr lvl="1"/>
            <a:r>
              <a:rPr lang="pt-BR"/>
              <a:t>=23+3</a:t>
            </a:r>
            <a:br>
              <a:rPr lang="pt-BR" dirty="0"/>
            </a:br>
            <a:r>
              <a:rPr lang="pt-BR"/>
              <a:t>(lembre-se do símbolo de igual na frente)</a:t>
            </a:r>
            <a:endParaRPr lang="pt-BR">
              <a:cs typeface="Calibri"/>
            </a:endParaRPr>
          </a:p>
          <a:p>
            <a:r>
              <a:rPr lang="pt-BR" dirty="0"/>
              <a:t>Note que aparecerá 26</a:t>
            </a:r>
          </a:p>
          <a:p>
            <a:r>
              <a:rPr lang="pt-BR" dirty="0"/>
              <a:t>O Excel entende a expressão digitada e a resolve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56AB405-E56B-4EAF-A8E9-BFA369674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44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18BD7A-4AF9-43AF-BA32-5C8166CF2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1A8258B-63C1-44A0-8A00-BDA2F7AD4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Além da soma, dada pelo símbolo +, temos:</a:t>
            </a:r>
          </a:p>
          <a:p>
            <a:pPr lvl="1"/>
            <a:r>
              <a:rPr lang="pt-BR" dirty="0"/>
              <a:t>-      (subtração)</a:t>
            </a:r>
          </a:p>
          <a:p>
            <a:pPr lvl="1"/>
            <a:r>
              <a:rPr lang="pt-BR" dirty="0"/>
              <a:t>*     (multiplicação)</a:t>
            </a:r>
          </a:p>
          <a:p>
            <a:pPr lvl="1"/>
            <a:r>
              <a:rPr lang="pt-BR" dirty="0"/>
              <a:t>/     (divisão)</a:t>
            </a:r>
          </a:p>
          <a:p>
            <a:endParaRPr lang="pt-BR" dirty="0"/>
          </a:p>
          <a:p>
            <a:r>
              <a:rPr lang="pt-BR" dirty="0"/>
              <a:t>Se quisermos somar 10 números, basta digitar na célula:</a:t>
            </a:r>
          </a:p>
          <a:p>
            <a:pPr lvl="1"/>
            <a:r>
              <a:rPr lang="pt-BR" dirty="0"/>
              <a:t>= 2 + 43 + 122 + 4 + 50 + 293 + 39 + 32 + 70 + 1</a:t>
            </a:r>
          </a:p>
          <a:p>
            <a:r>
              <a:rPr lang="pt-BR"/>
              <a:t>...que o Excel resolve para você</a:t>
            </a:r>
            <a:endParaRPr lang="pt-BR">
              <a:cs typeface="Calibri"/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37D0ABF-8076-4062-BC0D-08DFC5BEF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30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5AAA4A-F3D7-4DAD-8DEE-66DB9778D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Contas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6CB3D35-0056-4F44-A2EC-A4331FE04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t-BR" dirty="0"/>
              <a:t>Lembre-se que na matemática, as operações de multiplicação (*) e divisão (/) tem precedência sobre as adição (+) e a subtração (-)</a:t>
            </a:r>
          </a:p>
          <a:p>
            <a:r>
              <a:rPr lang="pt-BR" dirty="0"/>
              <a:t>Por exemplo:</a:t>
            </a:r>
          </a:p>
          <a:p>
            <a:pPr lvl="1"/>
            <a:r>
              <a:rPr lang="pt-BR" dirty="0"/>
              <a:t>8+1*5 = ??</a:t>
            </a:r>
          </a:p>
          <a:p>
            <a:pPr lvl="1"/>
            <a:r>
              <a:rPr lang="pt-BR" dirty="0"/>
              <a:t>12/4 + 2 = ??</a:t>
            </a:r>
          </a:p>
          <a:p>
            <a:r>
              <a:rPr lang="pt-BR"/>
              <a:t>É necessário utilizar parênteses nas expressões para </a:t>
            </a:r>
            <a:r>
              <a:rPr lang="pt-BR" dirty="0"/>
              <a:t>evitar problemas:</a:t>
            </a:r>
          </a:p>
          <a:p>
            <a:pPr lvl="1"/>
            <a:r>
              <a:rPr lang="pt-BR" dirty="0"/>
              <a:t>(8+1)*5 = ??</a:t>
            </a:r>
          </a:p>
          <a:p>
            <a:pPr lvl="1"/>
            <a:r>
              <a:rPr lang="pt-BR" dirty="0"/>
              <a:t>12/(4+2) = ??</a:t>
            </a:r>
          </a:p>
          <a:p>
            <a:r>
              <a:rPr lang="pt-BR" dirty="0"/>
              <a:t>O parênteses informa que tudo que está dentro dele deve ser resolvido </a:t>
            </a:r>
            <a:r>
              <a:rPr lang="pt-BR" b="1" dirty="0"/>
              <a:t>antes </a:t>
            </a:r>
            <a:r>
              <a:rPr lang="pt-BR" dirty="0"/>
              <a:t>de continuar a operação seguinte</a:t>
            </a:r>
          </a:p>
          <a:p>
            <a:pPr lvl="1"/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6C5D7FB-6B13-47F8-A37B-370B0113F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816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1B5368-1570-4DC4-AA0C-BECBD5130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Exercícios rápido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CD9B9D-B242-49A4-AE7C-80DD5DD28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No Excel, usando </a:t>
            </a:r>
            <a:r>
              <a:rPr lang="pt-BR" b="1" dirty="0"/>
              <a:t>apenas uma célula</a:t>
            </a:r>
            <a:r>
              <a:rPr lang="pt-BR"/>
              <a:t>, crie uma fórmula que some todos os valores abaixo e multiplique por 10:</a:t>
            </a:r>
          </a:p>
          <a:p>
            <a:pPr lvl="1"/>
            <a:r>
              <a:rPr lang="pt-BR" dirty="0"/>
              <a:t>54</a:t>
            </a:r>
          </a:p>
          <a:p>
            <a:pPr lvl="1"/>
            <a:r>
              <a:rPr lang="pt-BR" dirty="0"/>
              <a:t>23</a:t>
            </a:r>
          </a:p>
          <a:p>
            <a:pPr lvl="1"/>
            <a:r>
              <a:rPr lang="pt-BR" dirty="0"/>
              <a:t>12</a:t>
            </a:r>
          </a:p>
          <a:p>
            <a:pPr lvl="1"/>
            <a:r>
              <a:rPr lang="pt-BR" dirty="0"/>
              <a:t>245</a:t>
            </a:r>
          </a:p>
          <a:p>
            <a:pPr lvl="1"/>
            <a:r>
              <a:rPr lang="pt-BR" dirty="0"/>
              <a:t>43</a:t>
            </a:r>
          </a:p>
          <a:p>
            <a:pPr lvl="1"/>
            <a:r>
              <a:rPr lang="pt-BR" dirty="0"/>
              <a:t>81</a:t>
            </a:r>
          </a:p>
          <a:p>
            <a:pPr lvl="1"/>
            <a:r>
              <a:rPr lang="pt-BR" dirty="0"/>
              <a:t>72</a:t>
            </a:r>
          </a:p>
          <a:p>
            <a:pPr lvl="1"/>
            <a:r>
              <a:rPr lang="pt-BR" dirty="0"/>
              <a:t>22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5A769CD-F902-426A-9876-1E714E809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90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D608C-3843-41F8-BACE-16D081575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Fórmulas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C2B14B16-0FC3-4553-8593-294D1E273E8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/>
                  <a:t>Contas podem ou não conter números, por exemplo:</a:t>
                </a:r>
              </a:p>
              <a:p>
                <a:endParaRPr lang="pt-BR" dirty="0"/>
              </a:p>
              <a:p>
                <a:endParaRPr lang="pt-BR" dirty="0"/>
              </a:p>
              <a:p>
                <a:endParaRPr lang="pt-BR" dirty="0"/>
              </a:p>
              <a:p>
                <a:r>
                  <a:rPr lang="pt-BR" dirty="0"/>
                  <a:t>Neste caso,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pt-BR" dirty="0"/>
                  <a:t> e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pt-BR" dirty="0"/>
                  <a:t> são chamadas variáveis ou incógnitas</a:t>
                </a:r>
              </a:p>
              <a:p>
                <a:r>
                  <a:rPr lang="pt-BR" dirty="0"/>
                  <a:t>Elas podem representar qualquer número</a:t>
                </a:r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C2B14B16-0FC3-4553-8593-294D1E273E8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057" r="-100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E679469-0C8A-4ED0-93B8-9BD78EC6A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025EFFD8-A9D4-4CDB-AE55-6B9BC400BFB3}"/>
                  </a:ext>
                </a:extLst>
              </p:cNvPr>
              <p:cNvSpPr txBox="1"/>
              <p:nvPr/>
            </p:nvSpPr>
            <p:spPr>
              <a:xfrm>
                <a:off x="2987079" y="2601722"/>
                <a:ext cx="3169842" cy="8272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pt-B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pt-B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pt-BR" sz="28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pt-BR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t-B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pt-B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pt-BR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pt-BR" sz="2800" dirty="0"/>
              </a:p>
            </p:txBody>
          </p:sp>
        </mc:Choice>
        <mc:Fallback xmlns="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025EFFD8-A9D4-4CDB-AE55-6B9BC400B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079" y="2601722"/>
                <a:ext cx="3169842" cy="8272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0694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DD608C-3843-41F8-BACE-16D081575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Fórmulas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B14B16-0FC3-4553-8593-294D1E273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t-BR" dirty="0"/>
              <a:t>No Excel também podemos trabalhar com </a:t>
            </a:r>
            <a:r>
              <a:rPr lang="pt-BR"/>
              <a:t>variáveis, desde que ela represente o endereço de </a:t>
            </a:r>
            <a:r>
              <a:rPr lang="pt-BR" dirty="0"/>
              <a:t>uma célula</a:t>
            </a:r>
          </a:p>
          <a:p>
            <a:r>
              <a:rPr lang="pt-BR" dirty="0"/>
              <a:t>Por exemplo: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E679469-0C8A-4ED0-93B8-9BD78EC6A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4FC24-FB22-40B1-9B64-5EAEC0FCF64A}" type="slidenum">
              <a:rPr lang="en-US" smtClean="0"/>
              <a:t>9</a:t>
            </a:fld>
            <a:endParaRPr lang="en-US"/>
          </a:p>
        </p:txBody>
      </p:sp>
      <p:pic>
        <p:nvPicPr>
          <p:cNvPr id="7" name="Imagem 6" descr="Foto em preto e branco&#10;&#10;Descrição gerada automaticamente">
            <a:extLst>
              <a:ext uri="{FF2B5EF4-FFF2-40B4-BE49-F238E27FC236}">
                <a16:creationId xmlns:a16="http://schemas.microsoft.com/office/drawing/2014/main" id="{BD51E912-7B4B-4EE3-A378-2217A763B5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926" y="3429000"/>
            <a:ext cx="4736147" cy="186989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66080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2449</TotalTime>
  <Words>570</Words>
  <Application>Microsoft Office PowerPoint</Application>
  <PresentationFormat>On-screen Show (4:3)</PresentationFormat>
  <Paragraphs>118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Aula 8: Excel (parte 4)</vt:lpstr>
      <vt:lpstr>Nesta aula</vt:lpstr>
      <vt:lpstr>Contas</vt:lpstr>
      <vt:lpstr>Contas</vt:lpstr>
      <vt:lpstr>Contas</vt:lpstr>
      <vt:lpstr>Contas</vt:lpstr>
      <vt:lpstr>Exercícios rápido</vt:lpstr>
      <vt:lpstr>Fórmulas</vt:lpstr>
      <vt:lpstr>Fórmulas</vt:lpstr>
      <vt:lpstr>Fórmulas</vt:lpstr>
      <vt:lpstr>Fórmulas</vt:lpstr>
      <vt:lpstr>Exercício rápido</vt:lpstr>
      <vt:lpstr>Fórmulas</vt:lpstr>
      <vt:lpstr>Autopreenchimento</vt:lpstr>
      <vt:lpstr>Fórmulas</vt:lpstr>
      <vt:lpstr>Exercício rápido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Sérgio Montazzolli</dc:creator>
  <cp:lastModifiedBy>Sérgio Montazzolli</cp:lastModifiedBy>
  <cp:revision>4845</cp:revision>
  <dcterms:created xsi:type="dcterms:W3CDTF">2019-02-06T13:50:11Z</dcterms:created>
  <dcterms:modified xsi:type="dcterms:W3CDTF">2019-10-09T23:59:16Z</dcterms:modified>
</cp:coreProperties>
</file>