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71" r:id="rId4"/>
    <p:sldId id="270" r:id="rId5"/>
    <p:sldId id="258" r:id="rId6"/>
    <p:sldId id="269" r:id="rId7"/>
    <p:sldId id="259" r:id="rId8"/>
    <p:sldId id="260" r:id="rId9"/>
    <p:sldId id="261" r:id="rId10"/>
    <p:sldId id="262" r:id="rId11"/>
    <p:sldId id="263" r:id="rId12"/>
    <p:sldId id="264" r:id="rId13"/>
    <p:sldId id="272" r:id="rId14"/>
    <p:sldId id="266" r:id="rId15"/>
    <p:sldId id="265" r:id="rId16"/>
    <p:sldId id="267" r:id="rId17"/>
    <p:sldId id="273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FF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FCCDE7-0E08-4E4C-9971-75A2CBC272C4}" v="66" dt="2019-10-17T00:35:32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1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22D2B8-8691-46AC-9A9D-C884AEE39649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86CB39-C9BD-40B7-8E32-50D577D72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977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45E95DC-9EB2-4FDF-8BA1-C99DD5BFFAA8}"/>
              </a:ext>
            </a:extLst>
          </p:cNvPr>
          <p:cNvSpPr/>
          <p:nvPr userDrawn="1"/>
        </p:nvSpPr>
        <p:spPr>
          <a:xfrm>
            <a:off x="0" y="1122368"/>
            <a:ext cx="9144000" cy="2479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2"/>
            <a:ext cx="7772400" cy="2456657"/>
          </a:xfrm>
        </p:spPr>
        <p:txBody>
          <a:bodyPr anchor="ctr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8352" y="3602038"/>
            <a:ext cx="6858000" cy="82788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7CDD-47BB-490E-836B-ED8869D67EDD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A6A41F-AED4-4BA1-AA08-BF9F7BEF5D83}"/>
              </a:ext>
            </a:extLst>
          </p:cNvPr>
          <p:cNvSpPr/>
          <p:nvPr userDrawn="1"/>
        </p:nvSpPr>
        <p:spPr>
          <a:xfrm>
            <a:off x="0" y="3602039"/>
            <a:ext cx="9144000" cy="8048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57657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B2771-BD6E-409A-AA46-642D1E55D895}" type="datetime1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2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2F80-C786-4F87-BA68-646F76B1D43E}" type="datetime1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99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4CB718B-F84E-418B-8072-9826543F7008}"/>
              </a:ext>
            </a:extLst>
          </p:cNvPr>
          <p:cNvSpPr/>
          <p:nvPr userDrawn="1"/>
        </p:nvSpPr>
        <p:spPr>
          <a:xfrm>
            <a:off x="0" y="5"/>
            <a:ext cx="9144000" cy="13255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33384"/>
            <a:ext cx="7886700" cy="474357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84B5-2985-4EBF-8EF0-CFAAB537195A}" type="datetime1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0"/>
            <a:ext cx="2057400" cy="365125"/>
          </a:xfrm>
        </p:spPr>
        <p:txBody>
          <a:bodyPr/>
          <a:lstStyle/>
          <a:p>
            <a:fld id="{1DB4FC24-FB22-40B1-9B64-5EAEC0FCF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055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ECB47-6586-4CAC-9BD3-E28D301DF923}" type="datetime1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612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083C5FA-EBA0-47A8-98DC-7EAFED3475B5}"/>
              </a:ext>
            </a:extLst>
          </p:cNvPr>
          <p:cNvSpPr/>
          <p:nvPr userDrawn="1"/>
        </p:nvSpPr>
        <p:spPr>
          <a:xfrm>
            <a:off x="0" y="5"/>
            <a:ext cx="9144000" cy="13255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b="1" i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95168"/>
            <a:ext cx="3886200" cy="46817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95168"/>
            <a:ext cx="3886200" cy="46817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947D-A673-48E9-A54A-37E19C50BA97}" type="datetime1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18255"/>
            <a:ext cx="2057400" cy="365125"/>
          </a:xfrm>
        </p:spPr>
        <p:txBody>
          <a:bodyPr/>
          <a:lstStyle/>
          <a:p>
            <a:fld id="{1DB4FC24-FB22-40B1-9B64-5EAEC0FCF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684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0A4EDBE-C520-483B-8671-20C972C33252}"/>
              </a:ext>
            </a:extLst>
          </p:cNvPr>
          <p:cNvSpPr/>
          <p:nvPr userDrawn="1"/>
        </p:nvSpPr>
        <p:spPr>
          <a:xfrm>
            <a:off x="0" y="5"/>
            <a:ext cx="9144000" cy="13255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"/>
            <a:ext cx="78867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325568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651" y="2149479"/>
            <a:ext cx="3868340" cy="39424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7959" y="1325568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7959" y="2149479"/>
            <a:ext cx="3887391" cy="39424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00F92-7CF7-4EAA-BF06-5115ECBA63BB}" type="datetime1">
              <a:rPr lang="en-US" smtClean="0"/>
              <a:t>10/16/2019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1" y="0"/>
            <a:ext cx="2057400" cy="365125"/>
          </a:xfrm>
        </p:spPr>
        <p:txBody>
          <a:bodyPr/>
          <a:lstStyle/>
          <a:p>
            <a:fld id="{1DB4FC24-FB22-40B1-9B64-5EAEC0FCF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763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F3A22ED-EF06-4709-85F6-4945BED734EF}"/>
              </a:ext>
            </a:extLst>
          </p:cNvPr>
          <p:cNvSpPr/>
          <p:nvPr userDrawn="1"/>
        </p:nvSpPr>
        <p:spPr>
          <a:xfrm>
            <a:off x="0" y="5"/>
            <a:ext cx="9144000" cy="13255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"/>
            <a:ext cx="78867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CCBCB-706F-4EDF-B103-9D98FCDF8E20}" type="datetime1">
              <a:rPr lang="en-US" smtClean="0"/>
              <a:t>10/16/2019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0"/>
            <a:ext cx="2057400" cy="365125"/>
          </a:xfrm>
        </p:spPr>
        <p:txBody>
          <a:bodyPr/>
          <a:lstStyle/>
          <a:p>
            <a:fld id="{1DB4FC24-FB22-40B1-9B64-5EAEC0FCF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67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3D56-C3EE-43E4-9CBB-6F73A9AF4A17}" type="datetime1">
              <a:rPr lang="en-US" smtClean="0"/>
              <a:t>10/16/2019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353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89DC-C560-4A5E-8BCC-3A18EDC86379}" type="datetime1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924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7D7A-F184-452A-9752-DDDE7486FE32}" type="datetime1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317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26AB5-6D59-4273-8EF1-A9F1F51AAB42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35573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1DB4FC24-FB22-40B1-9B64-5EAEC0FCF64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4" descr="http://www.uel.br/cce/dc/wp-content/uploads/header_dc_uel3.jpg">
            <a:extLst>
              <a:ext uri="{FF2B5EF4-FFF2-40B4-BE49-F238E27FC236}">
                <a16:creationId xmlns:a16="http://schemas.microsoft.com/office/drawing/2014/main" id="{6C833C92-E1DC-42A7-B097-28F08785A8AB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20" r="38571"/>
          <a:stretch/>
        </p:blipFill>
        <p:spPr bwMode="auto">
          <a:xfrm>
            <a:off x="6993925" y="6192726"/>
            <a:ext cx="1521428" cy="631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UEL">
            <a:extLst>
              <a:ext uri="{FF2B5EF4-FFF2-40B4-BE49-F238E27FC236}">
                <a16:creationId xmlns:a16="http://schemas.microsoft.com/office/drawing/2014/main" id="{3D3FE28A-B998-4858-94EC-E57AC2D4E06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18" y="6256182"/>
            <a:ext cx="2063732" cy="504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39FF08C-38D9-432F-9ADB-7D40696C7AB3}"/>
              </a:ext>
            </a:extLst>
          </p:cNvPr>
          <p:cNvSpPr txBox="1"/>
          <p:nvPr userDrawn="1"/>
        </p:nvSpPr>
        <p:spPr>
          <a:xfrm>
            <a:off x="3320040" y="6492874"/>
            <a:ext cx="31379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sergio</a:t>
            </a:r>
            <a:r>
              <a:rPr lang="pt-BR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</a:t>
            </a:r>
            <a:r>
              <a:rPr lang="pt-B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silva.com/aulas/</a:t>
            </a:r>
            <a:r>
              <a:rPr lang="pt-B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automacao</a:t>
            </a:r>
            <a:endParaRPr lang="pt-BR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239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office.com/pt-br/article/texto-fun%C3%A7%C3%A3o-texto-20d5ac4d-7b94-49fd-bb38-93d29371225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48CFE-4A40-4ACA-BA31-ABBEA53C16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alibri Light"/>
              </a:rPr>
              <a:t>Aula 10: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Excel</a:t>
            </a:r>
            <a:br>
              <a:rPr lang="en-US" dirty="0">
                <a:cs typeface="Calibri Light"/>
              </a:rPr>
            </a:br>
            <a:r>
              <a:rPr lang="en-US" sz="3200" dirty="0">
                <a:cs typeface="Calibri Light"/>
              </a:rPr>
              <a:t>(</a:t>
            </a:r>
            <a:r>
              <a:rPr lang="en-US" sz="3200" dirty="0" err="1">
                <a:cs typeface="Calibri Light"/>
              </a:rPr>
              <a:t>parte</a:t>
            </a:r>
            <a:r>
              <a:rPr lang="en-US" sz="3200" dirty="0">
                <a:cs typeface="Calibri Light"/>
              </a:rPr>
              <a:t> 6)</a:t>
            </a:r>
            <a:endParaRPr lang="en-US" dirty="0">
              <a:cs typeface="Calibri Ligh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9A4605-9DDD-4277-81A7-CBDFED678A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ctr">
            <a:normAutofit lnSpcReduction="10000"/>
          </a:bodyPr>
          <a:lstStyle/>
          <a:p>
            <a:r>
              <a:rPr lang="en-US" dirty="0">
                <a:cs typeface="Calibri"/>
              </a:rPr>
              <a:t>Prof. Sérgio Montazzolli Silva</a:t>
            </a:r>
          </a:p>
          <a:p>
            <a:r>
              <a:rPr lang="en-US" dirty="0">
                <a:cs typeface="Calibri"/>
              </a:rPr>
              <a:t>smsilva@uel.br</a:t>
            </a:r>
          </a:p>
        </p:txBody>
      </p:sp>
    </p:spTree>
    <p:extLst>
      <p:ext uri="{BB962C8B-B14F-4D97-AF65-F5344CB8AC3E}">
        <p14:creationId xmlns:p14="http://schemas.microsoft.com/office/powerpoint/2010/main" val="2259262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E5CF4E-FCFA-4C19-B0FB-C76F2B16C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Substituição em texto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787C69F-6666-49E2-9282-0CEAC3195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10</a:t>
            </a:fld>
            <a:endParaRPr lang="en-US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6F064E0-B071-4846-B693-D21F87A98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=</a:t>
            </a:r>
            <a:r>
              <a:rPr lang="pt-BR" sz="2400" b="1" dirty="0"/>
              <a:t>SUBSTITUIR</a:t>
            </a:r>
            <a:r>
              <a:rPr lang="pt-BR" sz="2400" dirty="0"/>
              <a:t>(arg1; texto antigo; texto novo[;ocorrência])</a:t>
            </a:r>
          </a:p>
          <a:p>
            <a:pPr lvl="1"/>
            <a:r>
              <a:rPr lang="pt-BR" sz="2000" i="1" dirty="0"/>
              <a:t>arg1</a:t>
            </a:r>
            <a:r>
              <a:rPr lang="pt-BR" sz="2000" dirty="0"/>
              <a:t>: célula ou conteúdo alvo</a:t>
            </a:r>
          </a:p>
          <a:p>
            <a:pPr lvl="1"/>
            <a:r>
              <a:rPr lang="pt-BR" sz="2000" i="1" dirty="0"/>
              <a:t>texto antigo</a:t>
            </a:r>
            <a:r>
              <a:rPr lang="pt-BR" sz="2000" dirty="0"/>
              <a:t>: texto antigo que deverá ser substituído</a:t>
            </a:r>
          </a:p>
          <a:p>
            <a:pPr lvl="1"/>
            <a:r>
              <a:rPr lang="pt-BR" sz="2000" i="1" dirty="0"/>
              <a:t>texto novo</a:t>
            </a:r>
            <a:r>
              <a:rPr lang="pt-BR" sz="2000" dirty="0"/>
              <a:t>: texto novo que substituirá o antigo</a:t>
            </a:r>
          </a:p>
          <a:p>
            <a:pPr lvl="1"/>
            <a:r>
              <a:rPr lang="pt-BR" sz="2000" i="1" dirty="0"/>
              <a:t>ocorrência</a:t>
            </a:r>
            <a:r>
              <a:rPr lang="pt-BR" sz="2000" dirty="0"/>
              <a:t>: quando utilizado, altera apenas a ocorrência do argumento</a:t>
            </a:r>
          </a:p>
          <a:p>
            <a:pPr lvl="1"/>
            <a:r>
              <a:rPr lang="pt-BR" sz="2000" dirty="0"/>
              <a:t>Retorna o texto do argumento 1, porém com as devidas substituições</a:t>
            </a:r>
          </a:p>
        </p:txBody>
      </p:sp>
      <p:pic>
        <p:nvPicPr>
          <p:cNvPr id="7" name="Espaço Reservado para Conteúdo 4">
            <a:extLst>
              <a:ext uri="{FF2B5EF4-FFF2-40B4-BE49-F238E27FC236}">
                <a16:creationId xmlns:a16="http://schemas.microsoft.com/office/drawing/2014/main" id="{B95E2FEB-E612-4EFA-A210-464CE6B5B7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3915" y="4175715"/>
            <a:ext cx="6216169" cy="172535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Elipse 7">
            <a:extLst>
              <a:ext uri="{FF2B5EF4-FFF2-40B4-BE49-F238E27FC236}">
                <a16:creationId xmlns:a16="http://schemas.microsoft.com/office/drawing/2014/main" id="{337344DD-682F-484C-8746-DF51FBA789F8}"/>
              </a:ext>
            </a:extLst>
          </p:cNvPr>
          <p:cNvSpPr/>
          <p:nvPr/>
        </p:nvSpPr>
        <p:spPr>
          <a:xfrm>
            <a:off x="4572000" y="3976578"/>
            <a:ext cx="3274828" cy="79306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: Curva para a Esquerda 8">
            <a:extLst>
              <a:ext uri="{FF2B5EF4-FFF2-40B4-BE49-F238E27FC236}">
                <a16:creationId xmlns:a16="http://schemas.microsoft.com/office/drawing/2014/main" id="{B007B847-AF5C-4876-88F9-146B50F00F3F}"/>
              </a:ext>
            </a:extLst>
          </p:cNvPr>
          <p:cNvSpPr/>
          <p:nvPr/>
        </p:nvSpPr>
        <p:spPr>
          <a:xfrm rot="742859">
            <a:off x="6347779" y="4817523"/>
            <a:ext cx="551342" cy="965552"/>
          </a:xfrm>
          <a:prstGeom prst="curved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766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E5CF4E-FCFA-4C19-B0FB-C76F2B16C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Substituição em texto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787C69F-6666-49E2-9282-0CEAC3195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11</a:t>
            </a:fld>
            <a:endParaRPr lang="en-US"/>
          </a:p>
        </p:txBody>
      </p:sp>
      <p:pic>
        <p:nvPicPr>
          <p:cNvPr id="3" name="Espaço Reservado para Conteúdo 2">
            <a:extLst>
              <a:ext uri="{FF2B5EF4-FFF2-40B4-BE49-F238E27FC236}">
                <a16:creationId xmlns:a16="http://schemas.microsoft.com/office/drawing/2014/main" id="{FED35376-788D-43F1-92F7-BE2385320D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9646" y="1583400"/>
            <a:ext cx="5617130" cy="172535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Elipse 7">
            <a:extLst>
              <a:ext uri="{FF2B5EF4-FFF2-40B4-BE49-F238E27FC236}">
                <a16:creationId xmlns:a16="http://schemas.microsoft.com/office/drawing/2014/main" id="{337344DD-682F-484C-8746-DF51FBA789F8}"/>
              </a:ext>
            </a:extLst>
          </p:cNvPr>
          <p:cNvSpPr/>
          <p:nvPr/>
        </p:nvSpPr>
        <p:spPr>
          <a:xfrm>
            <a:off x="4939766" y="1409602"/>
            <a:ext cx="2690038" cy="79306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: Curva para a Esquerda 8">
            <a:extLst>
              <a:ext uri="{FF2B5EF4-FFF2-40B4-BE49-F238E27FC236}">
                <a16:creationId xmlns:a16="http://schemas.microsoft.com/office/drawing/2014/main" id="{B007B847-AF5C-4876-88F9-146B50F00F3F}"/>
              </a:ext>
            </a:extLst>
          </p:cNvPr>
          <p:cNvSpPr/>
          <p:nvPr/>
        </p:nvSpPr>
        <p:spPr>
          <a:xfrm rot="742859">
            <a:off x="6920310" y="2250547"/>
            <a:ext cx="551342" cy="965552"/>
          </a:xfrm>
          <a:prstGeom prst="curved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E18E708-FE76-4004-97F2-7B144B69E4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6202" y="3780092"/>
            <a:ext cx="5843602" cy="21181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Elipse 9">
            <a:extLst>
              <a:ext uri="{FF2B5EF4-FFF2-40B4-BE49-F238E27FC236}">
                <a16:creationId xmlns:a16="http://schemas.microsoft.com/office/drawing/2014/main" id="{75A0B1B2-1BA6-43D8-B96B-06CAB2353F46}"/>
              </a:ext>
            </a:extLst>
          </p:cNvPr>
          <p:cNvSpPr/>
          <p:nvPr/>
        </p:nvSpPr>
        <p:spPr>
          <a:xfrm>
            <a:off x="4939766" y="3594022"/>
            <a:ext cx="2690038" cy="79306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: Curva para a Esquerda 10">
            <a:extLst>
              <a:ext uri="{FF2B5EF4-FFF2-40B4-BE49-F238E27FC236}">
                <a16:creationId xmlns:a16="http://schemas.microsoft.com/office/drawing/2014/main" id="{90A2C2B1-9CBB-4CBD-BDB0-C63C93A44286}"/>
              </a:ext>
            </a:extLst>
          </p:cNvPr>
          <p:cNvSpPr/>
          <p:nvPr/>
        </p:nvSpPr>
        <p:spPr>
          <a:xfrm rot="742859">
            <a:off x="6575523" y="4431236"/>
            <a:ext cx="551342" cy="1286456"/>
          </a:xfrm>
          <a:prstGeom prst="curved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2" name="Seta: para Baixo 11">
            <a:extLst>
              <a:ext uri="{FF2B5EF4-FFF2-40B4-BE49-F238E27FC236}">
                <a16:creationId xmlns:a16="http://schemas.microsoft.com/office/drawing/2014/main" id="{0018C765-C59E-4084-8412-18140561F217}"/>
              </a:ext>
            </a:extLst>
          </p:cNvPr>
          <p:cNvSpPr/>
          <p:nvPr/>
        </p:nvSpPr>
        <p:spPr>
          <a:xfrm>
            <a:off x="3912781" y="3232298"/>
            <a:ext cx="1318437" cy="6169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1606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3C537A1A-6E81-407C-8A53-39E6A5DD0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33384"/>
            <a:ext cx="7886700" cy="4743579"/>
          </a:xfrm>
        </p:spPr>
        <p:txBody>
          <a:bodyPr/>
          <a:lstStyle/>
          <a:p>
            <a:r>
              <a:rPr lang="pt-BR" dirty="0"/>
              <a:t>Ocorrência:</a:t>
            </a:r>
          </a:p>
          <a:p>
            <a:pPr lvl="1"/>
            <a:r>
              <a:rPr lang="pt-BR" dirty="0"/>
              <a:t>Substitui apenas na ocorrência X</a:t>
            </a:r>
          </a:p>
          <a:p>
            <a:pPr lvl="1"/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2E5CF4E-FCFA-4C19-B0FB-C76F2B16C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Substituição em texto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787C69F-6666-49E2-9282-0CEAC3195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12</a:t>
            </a:fld>
            <a:endParaRPr lang="en-US"/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D1DAC3AA-D8F7-4B98-A646-A8F4336BB1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9270" y="2497748"/>
            <a:ext cx="6525460" cy="186250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Elipse 7">
            <a:extLst>
              <a:ext uri="{FF2B5EF4-FFF2-40B4-BE49-F238E27FC236}">
                <a16:creationId xmlns:a16="http://schemas.microsoft.com/office/drawing/2014/main" id="{337344DD-682F-484C-8746-DF51FBA789F8}"/>
              </a:ext>
            </a:extLst>
          </p:cNvPr>
          <p:cNvSpPr/>
          <p:nvPr/>
        </p:nvSpPr>
        <p:spPr>
          <a:xfrm>
            <a:off x="4596533" y="2307930"/>
            <a:ext cx="3238198" cy="79306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: Curva para a Esquerda 8">
            <a:extLst>
              <a:ext uri="{FF2B5EF4-FFF2-40B4-BE49-F238E27FC236}">
                <a16:creationId xmlns:a16="http://schemas.microsoft.com/office/drawing/2014/main" id="{B007B847-AF5C-4876-88F9-146B50F00F3F}"/>
              </a:ext>
            </a:extLst>
          </p:cNvPr>
          <p:cNvSpPr/>
          <p:nvPr/>
        </p:nvSpPr>
        <p:spPr>
          <a:xfrm rot="742859">
            <a:off x="6442831" y="3148896"/>
            <a:ext cx="562238" cy="967437"/>
          </a:xfrm>
          <a:prstGeom prst="curved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CD2B1D73-7CEE-470E-87A9-36B603306F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3778" y="4597094"/>
            <a:ext cx="5098159" cy="157986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5" name="Elipse 14">
            <a:extLst>
              <a:ext uri="{FF2B5EF4-FFF2-40B4-BE49-F238E27FC236}">
                <a16:creationId xmlns:a16="http://schemas.microsoft.com/office/drawing/2014/main" id="{16BED110-8F75-48E2-9679-97D6B90E4C28}"/>
              </a:ext>
            </a:extLst>
          </p:cNvPr>
          <p:cNvSpPr/>
          <p:nvPr/>
        </p:nvSpPr>
        <p:spPr>
          <a:xfrm>
            <a:off x="4833992" y="4526486"/>
            <a:ext cx="2268254" cy="58498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Seta: Curva para a Esquerda 15">
            <a:extLst>
              <a:ext uri="{FF2B5EF4-FFF2-40B4-BE49-F238E27FC236}">
                <a16:creationId xmlns:a16="http://schemas.microsoft.com/office/drawing/2014/main" id="{BF08B3FD-FD16-4C5E-AC01-EA05844CB36A}"/>
              </a:ext>
            </a:extLst>
          </p:cNvPr>
          <p:cNvSpPr/>
          <p:nvPr/>
        </p:nvSpPr>
        <p:spPr>
          <a:xfrm rot="742859">
            <a:off x="6390807" y="5159938"/>
            <a:ext cx="562238" cy="967437"/>
          </a:xfrm>
          <a:prstGeom prst="curved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545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5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31098F37-ABD4-41BE-8D4D-522FEACF6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Autopreenchimento com congelamento</a:t>
            </a:r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2272819E-AAFC-4D00-8489-0510CC6091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4848AFF-4659-45BA-AFDC-0AE1CDD8D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492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5647C9-59D1-43DA-B700-519F02994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Autopreenchimento com congelamento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533FDA2-4943-48D7-ADD9-69BBCB821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33385"/>
            <a:ext cx="7886700" cy="4446420"/>
          </a:xfrm>
        </p:spPr>
        <p:txBody>
          <a:bodyPr>
            <a:normAutofit/>
          </a:bodyPr>
          <a:lstStyle/>
          <a:p>
            <a:r>
              <a:rPr lang="pt-BR" dirty="0"/>
              <a:t>Existem situações onde podemos querer utilizar o autopreenchimento para multiplicar células por um valor fixo contido em outra célula</a:t>
            </a:r>
          </a:p>
          <a:p>
            <a:r>
              <a:rPr lang="pt-BR" dirty="0"/>
              <a:t>Exemplo:</a:t>
            </a:r>
          </a:p>
          <a:p>
            <a:pPr lvl="1"/>
            <a:r>
              <a:rPr lang="pt-BR" dirty="0"/>
              <a:t>Suponha que precisamos estimar o valor que será gasto em combustível, no próximo mês, por uma empresa de logística com 5 caminhões</a:t>
            </a:r>
          </a:p>
          <a:p>
            <a:pPr lvl="1"/>
            <a:r>
              <a:rPr lang="pt-BR" dirty="0"/>
              <a:t>Entretanto, não podemos garantir que o preço do diesel será o mesmo que no mês anterior</a:t>
            </a:r>
          </a:p>
          <a:p>
            <a:pPr lvl="1"/>
            <a:r>
              <a:rPr lang="pt-BR" dirty="0"/>
              <a:t>Queremos deixar uma célula para inserirmos apenas uma vez o preço, de forma que altere todo o custo final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814B1F3-84D8-4FA6-A125-D280C3D84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839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5647C9-59D1-43DA-B700-519F02994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Autopreenchimento com congelamento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533FDA2-4943-48D7-ADD9-69BBCB821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33384"/>
            <a:ext cx="7886700" cy="2103439"/>
          </a:xfrm>
        </p:spPr>
        <p:txBody>
          <a:bodyPr>
            <a:normAutofit fontScale="92500"/>
          </a:bodyPr>
          <a:lstStyle/>
          <a:p>
            <a:r>
              <a:rPr lang="pt-BR" dirty="0"/>
              <a:t>Tome como exemplo a planilha abaixo, onde a coluna C representa o custo final, e o preço por litro do diesel está fixado na célula B8</a:t>
            </a:r>
          </a:p>
          <a:p>
            <a:r>
              <a:rPr lang="pt-BR" b="1" dirty="0"/>
              <a:t>Podemos utilizar o autopreenchimento com a fórmula “=D2*B8” e arrastar para baixo na coluna E?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814B1F3-84D8-4FA6-A125-D280C3D84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15</a:t>
            </a:fld>
            <a:endParaRPr lang="en-US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551A0499-390B-4192-B59A-F32ADBAA12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36823"/>
            <a:ext cx="9144000" cy="23938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593508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5647C9-59D1-43DA-B700-519F02994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Autopreenchimento com congelamento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533FDA2-4943-48D7-ADD9-69BBCB821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33384"/>
            <a:ext cx="7886700" cy="4552745"/>
          </a:xfrm>
        </p:spPr>
        <p:txBody>
          <a:bodyPr>
            <a:normAutofit/>
          </a:bodyPr>
          <a:lstStyle/>
          <a:p>
            <a:r>
              <a:rPr lang="pt-BR" dirty="0"/>
              <a:t>Se fizermos isso, a célula logo abaixo de E2 irá conter o valor “=D3*B9”</a:t>
            </a:r>
          </a:p>
          <a:p>
            <a:endParaRPr lang="pt-BR" dirty="0"/>
          </a:p>
          <a:p>
            <a:r>
              <a:rPr lang="pt-BR" dirty="0"/>
              <a:t>D3 está correto, porém B9 não, uma vez que o valor do diesel está inserido somente em B8</a:t>
            </a:r>
          </a:p>
          <a:p>
            <a:pPr lvl="1"/>
            <a:endParaRPr lang="pt-BR" dirty="0"/>
          </a:p>
          <a:p>
            <a:r>
              <a:rPr lang="pt-BR" dirty="0"/>
              <a:t>Precisamos informar o autopreenchimento que ele não precisa alterar este endereço da fórmula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814B1F3-84D8-4FA6-A125-D280C3D84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146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5647C9-59D1-43DA-B700-519F02994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Autopreenchimento com congelamento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533FDA2-4943-48D7-ADD9-69BBCB821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33384"/>
            <a:ext cx="7886700" cy="4552745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Para cancelar o autopreenchimento em linhas ou colunas de endereços, </a:t>
            </a:r>
            <a:r>
              <a:rPr lang="pt-BR" b="1" dirty="0"/>
              <a:t>adicione o símbolo $ na frente </a:t>
            </a:r>
            <a:r>
              <a:rPr lang="pt-BR" dirty="0"/>
              <a:t>da letra (no caso de congelar colunas) ou do número (no caso de congelar linhas), ou em ambos</a:t>
            </a:r>
          </a:p>
          <a:p>
            <a:pPr lvl="1"/>
            <a:endParaRPr lang="pt-BR" dirty="0"/>
          </a:p>
          <a:p>
            <a:pPr lvl="1"/>
            <a:r>
              <a:rPr lang="pt-BR" dirty="0"/>
              <a:t>No exemplo anterior, a fórmula correta é “=D2*B</a:t>
            </a:r>
            <a:r>
              <a:rPr lang="pt-BR" dirty="0">
                <a:solidFill>
                  <a:srgbClr val="FF0000"/>
                </a:solidFill>
              </a:rPr>
              <a:t>$</a:t>
            </a:r>
            <a:r>
              <a:rPr lang="pt-BR" dirty="0"/>
              <a:t>8”</a:t>
            </a:r>
          </a:p>
          <a:p>
            <a:pPr lvl="2"/>
            <a:r>
              <a:rPr lang="pt-BR" dirty="0"/>
              <a:t>Tente, e arraste para baixo!</a:t>
            </a:r>
          </a:p>
          <a:p>
            <a:pPr lvl="1"/>
            <a:endParaRPr lang="pt-BR" dirty="0"/>
          </a:p>
          <a:p>
            <a:pPr lvl="1"/>
            <a:r>
              <a:rPr lang="pt-BR" dirty="0"/>
              <a:t>Para travar a coluna (autopreenchimento horizontal), utilize $ antes da letra. </a:t>
            </a:r>
            <a:r>
              <a:rPr lang="pt-BR" dirty="0" err="1"/>
              <a:t>Ex</a:t>
            </a:r>
            <a:r>
              <a:rPr lang="pt-BR" dirty="0"/>
              <a:t>: “=D2*</a:t>
            </a:r>
            <a:r>
              <a:rPr lang="pt-BR" dirty="0">
                <a:solidFill>
                  <a:srgbClr val="FF0000"/>
                </a:solidFill>
              </a:rPr>
              <a:t>$</a:t>
            </a:r>
            <a:r>
              <a:rPr lang="pt-BR" dirty="0"/>
              <a:t>B8”</a:t>
            </a:r>
          </a:p>
          <a:p>
            <a:pPr lvl="1"/>
            <a:endParaRPr lang="pt-BR" dirty="0"/>
          </a:p>
          <a:p>
            <a:pPr lvl="1"/>
            <a:r>
              <a:rPr lang="pt-BR" dirty="0"/>
              <a:t>E finalmente, para travar todo o endereço de uma célula, utilize nos dois índices. </a:t>
            </a:r>
            <a:r>
              <a:rPr lang="pt-BR" dirty="0" err="1"/>
              <a:t>Ex</a:t>
            </a:r>
            <a:r>
              <a:rPr lang="pt-BR" dirty="0"/>
              <a:t>: “=D2*</a:t>
            </a:r>
            <a:r>
              <a:rPr lang="pt-BR" dirty="0">
                <a:solidFill>
                  <a:srgbClr val="FF0000"/>
                </a:solidFill>
              </a:rPr>
              <a:t>$</a:t>
            </a:r>
            <a:r>
              <a:rPr lang="pt-BR" dirty="0"/>
              <a:t>B</a:t>
            </a:r>
            <a:r>
              <a:rPr lang="pt-BR" dirty="0">
                <a:solidFill>
                  <a:srgbClr val="FF0000"/>
                </a:solidFill>
              </a:rPr>
              <a:t>$</a:t>
            </a:r>
            <a:r>
              <a:rPr lang="pt-BR" dirty="0"/>
              <a:t>8”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814B1F3-84D8-4FA6-A125-D280C3D84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790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5647C9-59D1-43DA-B700-519F02994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Autopreenchimento com congelamento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533FDA2-4943-48D7-ADD9-69BBCB821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33384"/>
            <a:ext cx="7886700" cy="4552745"/>
          </a:xfrm>
        </p:spPr>
        <p:txBody>
          <a:bodyPr>
            <a:normAutofit/>
          </a:bodyPr>
          <a:lstStyle/>
          <a:p>
            <a:r>
              <a:rPr lang="pt-BR" dirty="0"/>
              <a:t>Animação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814B1F3-84D8-4FA6-A125-D280C3D84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18</a:t>
            </a:fld>
            <a:endParaRPr lang="en-US"/>
          </a:p>
        </p:txBody>
      </p:sp>
      <p:pic>
        <p:nvPicPr>
          <p:cNvPr id="6" name="Imagem 5" descr="Tela de celular com texto preto sobre fundo branco&#10;&#10;Descrição gerada automaticamente">
            <a:extLst>
              <a:ext uri="{FF2B5EF4-FFF2-40B4-BE49-F238E27FC236}">
                <a16:creationId xmlns:a16="http://schemas.microsoft.com/office/drawing/2014/main" id="{709D22FE-03A0-4037-BCBC-70E3C3E991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37290"/>
            <a:ext cx="9144000" cy="27449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1400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59A115-9A7C-45BF-96DA-BC38A5D1E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Nesta aula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6E81E1-70EF-4371-A62C-160A81CB7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Funções</a:t>
            </a:r>
          </a:p>
          <a:p>
            <a:r>
              <a:rPr lang="pt-BR" dirty="0"/>
              <a:t>Autopreenchimento com congelamento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378DBFE-8414-4A6C-82B3-AAA4DB194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932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E6FFAAB0-8591-4BAD-9D87-26EAB9049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Funções</a:t>
            </a:r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B591485D-5226-4036-B6A9-FE836F7643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5D62534-A32C-43CB-8596-A67EB54A5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90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D926CF-A794-45CC-8DB9-76FE4ED5A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Funções básicas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D68A48F-7DA4-4B6D-89F9-C22803068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=SOMA(ARG1; ARG2; ...; ARGN)</a:t>
            </a:r>
          </a:p>
          <a:p>
            <a:r>
              <a:rPr lang="pt-BR" dirty="0"/>
              <a:t>=MÉDIA(ARG1; ARG2; ...; ARGN)</a:t>
            </a:r>
          </a:p>
          <a:p>
            <a:r>
              <a:rPr lang="pt-BR" dirty="0"/>
              <a:t>=MÁXIMO(ARG1; ARG2; ...; ARGN)</a:t>
            </a:r>
          </a:p>
          <a:p>
            <a:r>
              <a:rPr lang="pt-BR" dirty="0"/>
              <a:t>=MÍNIMO(ARG1; ARG2; ...; ARGN)</a:t>
            </a:r>
          </a:p>
          <a:p>
            <a:pPr lvl="1"/>
            <a:r>
              <a:rPr lang="pt-BR" dirty="0"/>
              <a:t>Calculam a soma, média, máximo e mínimo de todos os seus argumentos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r>
              <a:rPr lang="pt-BR" dirty="0"/>
              <a:t>Animação:</a:t>
            </a:r>
          </a:p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5AB304D-F382-4B66-BEAF-E8588954C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4</a:t>
            </a:fld>
            <a:endParaRPr lang="en-US"/>
          </a:p>
        </p:txBody>
      </p:sp>
      <p:pic>
        <p:nvPicPr>
          <p:cNvPr id="6" name="Imagem 5" descr="Uma imagem contendo cheio, branco, mesa, estacionamento&#10;&#10;Descrição gerada automaticamente">
            <a:extLst>
              <a:ext uri="{FF2B5EF4-FFF2-40B4-BE49-F238E27FC236}">
                <a16:creationId xmlns:a16="http://schemas.microsoft.com/office/drawing/2014/main" id="{273718A3-5A77-45B6-ADEE-3BCAA35F09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7673" y="3915053"/>
            <a:ext cx="3952875" cy="21145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07159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C07452-E233-4122-9A79-4F016DF00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Hoje e Contagem de Dias Úteis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D6ADE1C-2204-4414-B225-1D6CBF966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=</a:t>
            </a:r>
            <a:r>
              <a:rPr lang="pt-BR" sz="2400" b="1" dirty="0"/>
              <a:t>HOJE</a:t>
            </a:r>
            <a:r>
              <a:rPr lang="pt-BR" sz="2400" dirty="0"/>
              <a:t>()</a:t>
            </a:r>
          </a:p>
          <a:p>
            <a:pPr lvl="1"/>
            <a:r>
              <a:rPr lang="pt-BR" dirty="0"/>
              <a:t>Não possui argumentos</a:t>
            </a:r>
          </a:p>
          <a:p>
            <a:pPr lvl="1"/>
            <a:r>
              <a:rPr lang="pt-BR" dirty="0"/>
              <a:t>Retorna a data de hoje</a:t>
            </a:r>
          </a:p>
          <a:p>
            <a:pPr lvl="1"/>
            <a:endParaRPr lang="pt-BR" dirty="0"/>
          </a:p>
          <a:p>
            <a:r>
              <a:rPr lang="pt-BR" sz="2400" dirty="0"/>
              <a:t>=</a:t>
            </a:r>
            <a:r>
              <a:rPr lang="pt-BR" sz="2400" b="1" dirty="0"/>
              <a:t>DIATRABALHOTOTAL</a:t>
            </a:r>
            <a:r>
              <a:rPr lang="pt-BR" sz="2400" dirty="0"/>
              <a:t>(data inicio; data final [;feriados])</a:t>
            </a:r>
          </a:p>
          <a:p>
            <a:pPr lvl="1"/>
            <a:r>
              <a:rPr lang="pt-BR" i="1" dirty="0"/>
              <a:t>data inicio</a:t>
            </a:r>
            <a:r>
              <a:rPr lang="pt-BR" dirty="0"/>
              <a:t>: data de início</a:t>
            </a:r>
          </a:p>
          <a:p>
            <a:pPr lvl="1"/>
            <a:r>
              <a:rPr lang="pt-BR" i="1" dirty="0"/>
              <a:t>data final</a:t>
            </a:r>
            <a:r>
              <a:rPr lang="pt-BR" dirty="0"/>
              <a:t>: data final</a:t>
            </a:r>
          </a:p>
          <a:p>
            <a:pPr lvl="1"/>
            <a:r>
              <a:rPr lang="pt-BR" dirty="0"/>
              <a:t>feriados: número de feriados (opcional)</a:t>
            </a:r>
          </a:p>
          <a:p>
            <a:pPr lvl="1"/>
            <a:r>
              <a:rPr lang="pt-BR" dirty="0"/>
              <a:t>Retorna o número de dias úteis entre a data inicial e a data final</a:t>
            </a:r>
          </a:p>
          <a:p>
            <a:pPr lvl="2"/>
            <a:r>
              <a:rPr lang="pt-BR" sz="1800" dirty="0"/>
              <a:t>Caso exista o argumento “feriados”, retorna o número de dias úteis subtraído do número de feriados</a:t>
            </a:r>
          </a:p>
          <a:p>
            <a:pPr lvl="1"/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55F0BF2-18C0-4D74-A4C6-B048BE42D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66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C07452-E233-4122-9A79-4F016DF00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Hoje e Contagem de Dias Úteis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D6ADE1C-2204-4414-B225-1D6CBF966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Ambas as funções podem ser utilizadas em conjunto, por exemplo:</a:t>
            </a:r>
          </a:p>
          <a:p>
            <a:pPr lvl="1"/>
            <a:r>
              <a:rPr lang="pt-BR" dirty="0"/>
              <a:t>Queremos saber quantos dias úteis houveram nos últimos 30 dias:</a:t>
            </a:r>
          </a:p>
          <a:p>
            <a:pPr lvl="2"/>
            <a:r>
              <a:rPr lang="pt-BR" dirty="0"/>
              <a:t>Fórmula: =</a:t>
            </a:r>
            <a:r>
              <a:rPr lang="pt-BR" b="1" dirty="0"/>
              <a:t> DIATRABALHOTOTAL</a:t>
            </a:r>
            <a:r>
              <a:rPr lang="pt-BR" dirty="0"/>
              <a:t>( </a:t>
            </a:r>
            <a:r>
              <a:rPr lang="pt-BR" b="1" dirty="0"/>
              <a:t>HOJE</a:t>
            </a:r>
            <a:r>
              <a:rPr lang="pt-BR" dirty="0"/>
              <a:t>()</a:t>
            </a:r>
            <a:r>
              <a:rPr lang="pt-BR" b="1" dirty="0">
                <a:solidFill>
                  <a:srgbClr val="FF0000"/>
                </a:solidFill>
              </a:rPr>
              <a:t>-30 </a:t>
            </a:r>
            <a:r>
              <a:rPr lang="pt-BR" dirty="0"/>
              <a:t>; </a:t>
            </a:r>
            <a:r>
              <a:rPr lang="pt-BR" b="1" dirty="0"/>
              <a:t>HOJE</a:t>
            </a:r>
            <a:r>
              <a:rPr lang="pt-BR" dirty="0"/>
              <a:t>() )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55F0BF2-18C0-4D74-A4C6-B048BE42D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6</a:t>
            </a:fld>
            <a:endParaRPr lang="en-US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FC7FC0F-E741-4E32-AE9F-5857BC290E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592" y="3585276"/>
            <a:ext cx="6030816" cy="138012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90174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A1E77C-2B0A-4E8B-A3B2-8D744773F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Função Texto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5EA9356-555B-458F-9493-A487C42F7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=</a:t>
            </a:r>
            <a:r>
              <a:rPr lang="pt-BR" b="1" dirty="0"/>
              <a:t>TEXTO</a:t>
            </a:r>
            <a:r>
              <a:rPr lang="pt-BR" dirty="0"/>
              <a:t>(célula; código de formatação)</a:t>
            </a:r>
          </a:p>
          <a:p>
            <a:pPr lvl="1"/>
            <a:r>
              <a:rPr lang="pt-BR" i="1" dirty="0"/>
              <a:t>célula</a:t>
            </a:r>
            <a:r>
              <a:rPr lang="pt-BR" dirty="0"/>
              <a:t>: endereço de célula</a:t>
            </a:r>
          </a:p>
          <a:p>
            <a:pPr lvl="1"/>
            <a:r>
              <a:rPr lang="pt-BR" i="1" dirty="0"/>
              <a:t>código de formatação</a:t>
            </a:r>
            <a:r>
              <a:rPr lang="pt-BR" dirty="0"/>
              <a:t>: determina como deve ser a formatação do primeiro argumento</a:t>
            </a:r>
          </a:p>
          <a:p>
            <a:pPr lvl="1"/>
            <a:r>
              <a:rPr lang="pt-BR" dirty="0"/>
              <a:t>Converte o conteúdo de uma célula em texto formatado</a:t>
            </a:r>
          </a:p>
          <a:p>
            <a:pPr lvl="1"/>
            <a:endParaRPr lang="pt-BR" dirty="0"/>
          </a:p>
          <a:p>
            <a:r>
              <a:rPr lang="pt-BR" dirty="0"/>
              <a:t>Exemplo 1:</a:t>
            </a:r>
          </a:p>
          <a:p>
            <a:pPr lvl="1"/>
            <a:r>
              <a:rPr lang="pt-BR" dirty="0"/>
              <a:t>O primeiro argumento é uma data, e queremos escrever o dia da semana desta</a:t>
            </a:r>
            <a:br>
              <a:rPr lang="pt-BR" dirty="0"/>
            </a:br>
            <a:r>
              <a:rPr lang="pt-BR" dirty="0"/>
              <a:t>data:</a:t>
            </a:r>
          </a:p>
          <a:p>
            <a:pPr lvl="1"/>
            <a:r>
              <a:rPr lang="pt-BR" dirty="0"/>
              <a:t>Código de formatação:</a:t>
            </a:r>
            <a:br>
              <a:rPr lang="pt-BR" dirty="0"/>
            </a:br>
            <a:r>
              <a:rPr lang="pt-BR" dirty="0"/>
              <a:t>“</a:t>
            </a:r>
            <a:r>
              <a:rPr lang="pt-BR" dirty="0" err="1"/>
              <a:t>dddd</a:t>
            </a:r>
            <a:r>
              <a:rPr lang="pt-BR" dirty="0"/>
              <a:t>”</a:t>
            </a:r>
          </a:p>
          <a:p>
            <a:pPr lvl="2"/>
            <a:endParaRPr lang="pt-BR" dirty="0"/>
          </a:p>
          <a:p>
            <a:pPr lvl="1"/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0074DD9-CB95-418A-8E6F-8FCB90D3E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7</a:t>
            </a:fld>
            <a:endParaRPr lang="en-US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3D72C70-77C1-47FE-A427-328EC6C8CE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8650" y="4774352"/>
            <a:ext cx="4038600" cy="11049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Elipse 5">
            <a:extLst>
              <a:ext uri="{FF2B5EF4-FFF2-40B4-BE49-F238E27FC236}">
                <a16:creationId xmlns:a16="http://schemas.microsoft.com/office/drawing/2014/main" id="{A4039314-C95E-410A-A511-F19F45687BDD}"/>
              </a:ext>
            </a:extLst>
          </p:cNvPr>
          <p:cNvSpPr/>
          <p:nvPr/>
        </p:nvSpPr>
        <p:spPr>
          <a:xfrm>
            <a:off x="6776927" y="4582633"/>
            <a:ext cx="1403497" cy="70174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: Curva para a Esquerda 6">
            <a:extLst>
              <a:ext uri="{FF2B5EF4-FFF2-40B4-BE49-F238E27FC236}">
                <a16:creationId xmlns:a16="http://schemas.microsoft.com/office/drawing/2014/main" id="{364C44BA-A5B7-436C-BFBD-3215BE4B7A5A}"/>
              </a:ext>
            </a:extLst>
          </p:cNvPr>
          <p:cNvSpPr/>
          <p:nvPr/>
        </p:nvSpPr>
        <p:spPr>
          <a:xfrm>
            <a:off x="8265485" y="4890977"/>
            <a:ext cx="489098" cy="786810"/>
          </a:xfrm>
          <a:prstGeom prst="curved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574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A1E77C-2B0A-4E8B-A3B2-8D744773F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Função Texto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5EA9356-555B-458F-9493-A487C42F7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 2:</a:t>
            </a:r>
          </a:p>
          <a:p>
            <a:pPr lvl="1"/>
            <a:r>
              <a:rPr lang="pt-BR" dirty="0"/>
              <a:t>Célula é uma data, e queremos escrever no formato:</a:t>
            </a:r>
          </a:p>
          <a:p>
            <a:pPr lvl="2"/>
            <a:r>
              <a:rPr lang="pt-BR" dirty="0"/>
              <a:t>Dia sem o zero na frente</a:t>
            </a:r>
          </a:p>
          <a:p>
            <a:pPr lvl="2"/>
            <a:r>
              <a:rPr lang="pt-BR" dirty="0"/>
              <a:t>Mês: </a:t>
            </a:r>
            <a:r>
              <a:rPr lang="pt-BR" dirty="0" err="1"/>
              <a:t>jan</a:t>
            </a:r>
            <a:r>
              <a:rPr lang="pt-BR" dirty="0"/>
              <a:t>, </a:t>
            </a:r>
            <a:r>
              <a:rPr lang="pt-BR" dirty="0" err="1"/>
              <a:t>fev</a:t>
            </a:r>
            <a:r>
              <a:rPr lang="pt-BR" dirty="0"/>
              <a:t>, mar, ..., dez</a:t>
            </a:r>
          </a:p>
          <a:p>
            <a:pPr lvl="2"/>
            <a:r>
              <a:rPr lang="pt-BR" dirty="0"/>
              <a:t>Ano com apenas os dois últimos números</a:t>
            </a:r>
          </a:p>
          <a:p>
            <a:pPr lvl="1"/>
            <a:r>
              <a:rPr lang="pt-BR" dirty="0"/>
              <a:t>09/03/1998 =&gt; 9-mar-98</a:t>
            </a:r>
          </a:p>
          <a:p>
            <a:pPr lvl="1"/>
            <a:r>
              <a:rPr lang="pt-BR" dirty="0"/>
              <a:t>Código de formatação: “d-mm-aa”</a:t>
            </a:r>
          </a:p>
          <a:p>
            <a:pPr lvl="2"/>
            <a:endParaRPr lang="pt-BR" dirty="0"/>
          </a:p>
          <a:p>
            <a:pPr lvl="1"/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0074DD9-CB95-418A-8E6F-8FCB90D3E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8</a:t>
            </a:fld>
            <a:endParaRPr lang="en-US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3E3E8F76-4058-4C75-A137-9714D49A1F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4143" y="4437321"/>
            <a:ext cx="5215714" cy="136805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Elipse 8">
            <a:extLst>
              <a:ext uri="{FF2B5EF4-FFF2-40B4-BE49-F238E27FC236}">
                <a16:creationId xmlns:a16="http://schemas.microsoft.com/office/drawing/2014/main" id="{FAE75E60-4FA6-403E-B0BB-3D6B2DF6B471}"/>
              </a:ext>
            </a:extLst>
          </p:cNvPr>
          <p:cNvSpPr/>
          <p:nvPr/>
        </p:nvSpPr>
        <p:spPr>
          <a:xfrm>
            <a:off x="5054453" y="4329500"/>
            <a:ext cx="2125404" cy="70174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: Curva para a Esquerda 9">
            <a:extLst>
              <a:ext uri="{FF2B5EF4-FFF2-40B4-BE49-F238E27FC236}">
                <a16:creationId xmlns:a16="http://schemas.microsoft.com/office/drawing/2014/main" id="{39D075C3-1E02-4B19-B89A-57D27CE73775}"/>
              </a:ext>
            </a:extLst>
          </p:cNvPr>
          <p:cNvSpPr/>
          <p:nvPr/>
        </p:nvSpPr>
        <p:spPr>
          <a:xfrm rot="742859">
            <a:off x="7031001" y="4899767"/>
            <a:ext cx="551342" cy="965552"/>
          </a:xfrm>
          <a:prstGeom prst="curved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885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A1E77C-2B0A-4E8B-A3B2-8D744773F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Função Texto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5EA9356-555B-458F-9493-A487C42F7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  <a:p>
            <a:r>
              <a:rPr lang="pt-BR" dirty="0"/>
              <a:t>Para outros formatos, consulte a documentação online:</a:t>
            </a:r>
          </a:p>
          <a:p>
            <a:pPr lvl="1"/>
            <a:r>
              <a:rPr lang="pt-BR" dirty="0">
                <a:hlinkClick r:id="rId2"/>
              </a:rPr>
              <a:t>https://support.office.com/pt-br/article/texto-fun%C3%A7%C3%A3o-texto-20d5ac4d-7b94-49fd-bb38-93d29371225c</a:t>
            </a:r>
            <a:endParaRPr lang="pt-BR" dirty="0"/>
          </a:p>
          <a:p>
            <a:pPr lvl="2"/>
            <a:endParaRPr lang="pt-BR" dirty="0"/>
          </a:p>
          <a:p>
            <a:pPr lvl="1"/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0074DD9-CB95-418A-8E6F-8FCB90D3E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092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2644</TotalTime>
  <Words>737</Words>
  <Application>Microsoft Office PowerPoint</Application>
  <PresentationFormat>On-screen Show (4:3)</PresentationFormat>
  <Paragraphs>107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Aula 10: Excel (parte 6)</vt:lpstr>
      <vt:lpstr>Nesta aula</vt:lpstr>
      <vt:lpstr>Funções</vt:lpstr>
      <vt:lpstr>Funções básicas</vt:lpstr>
      <vt:lpstr>Hoje e Contagem de Dias Úteis</vt:lpstr>
      <vt:lpstr>Hoje e Contagem de Dias Úteis</vt:lpstr>
      <vt:lpstr>Função Texto</vt:lpstr>
      <vt:lpstr>Função Texto</vt:lpstr>
      <vt:lpstr>Função Texto</vt:lpstr>
      <vt:lpstr>Substituição em texto</vt:lpstr>
      <vt:lpstr>Substituição em texto</vt:lpstr>
      <vt:lpstr>Substituição em texto</vt:lpstr>
      <vt:lpstr>Autopreenchimento com congelamento</vt:lpstr>
      <vt:lpstr>Autopreenchimento com congelamento</vt:lpstr>
      <vt:lpstr>Autopreenchimento com congelamento</vt:lpstr>
      <vt:lpstr>Autopreenchimento com congelamento</vt:lpstr>
      <vt:lpstr>Autopreenchimento com congelamento</vt:lpstr>
      <vt:lpstr>Autopreenchimento com congelamento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Sérgio Montazzolli</dc:creator>
  <cp:lastModifiedBy>Sérgio Montazzolli</cp:lastModifiedBy>
  <cp:revision>4845</cp:revision>
  <dcterms:created xsi:type="dcterms:W3CDTF">2019-02-06T13:50:11Z</dcterms:created>
  <dcterms:modified xsi:type="dcterms:W3CDTF">2019-10-16T22:00:47Z</dcterms:modified>
</cp:coreProperties>
</file>