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1" r:id="rId4"/>
    <p:sldId id="270" r:id="rId5"/>
    <p:sldId id="258" r:id="rId6"/>
    <p:sldId id="269" r:id="rId7"/>
    <p:sldId id="259" r:id="rId8"/>
    <p:sldId id="260" r:id="rId9"/>
    <p:sldId id="261" r:id="rId10"/>
    <p:sldId id="262" r:id="rId11"/>
    <p:sldId id="263" r:id="rId12"/>
    <p:sldId id="264" r:id="rId13"/>
    <p:sldId id="272" r:id="rId14"/>
    <p:sldId id="266" r:id="rId15"/>
    <p:sldId id="265" r:id="rId16"/>
    <p:sldId id="267" r:id="rId17"/>
    <p:sldId id="273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FCCDE7-0E08-4E4C-9971-75A2CBC272C4}" v="66" dt="2019-10-17T00:35:32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2D2B8-8691-46AC-9A9D-C884AEE39649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6CB39-C9BD-40B7-8E32-50D577D7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7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5E95DC-9EB2-4FDF-8BA1-C99DD5BFFAA8}"/>
              </a:ext>
            </a:extLst>
          </p:cNvPr>
          <p:cNvSpPr/>
          <p:nvPr userDrawn="1"/>
        </p:nvSpPr>
        <p:spPr>
          <a:xfrm>
            <a:off x="0" y="1122368"/>
            <a:ext cx="9144000" cy="247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2456657"/>
          </a:xfr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352" y="3602038"/>
            <a:ext cx="6858000" cy="82788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7CDD-47BB-490E-836B-ED8869D67EDD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A6A41F-AED4-4BA1-AA08-BF9F7BEF5D83}"/>
              </a:ext>
            </a:extLst>
          </p:cNvPr>
          <p:cNvSpPr/>
          <p:nvPr userDrawn="1"/>
        </p:nvSpPr>
        <p:spPr>
          <a:xfrm>
            <a:off x="0" y="3602039"/>
            <a:ext cx="9144000" cy="804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5765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B2771-BD6E-409A-AA46-642D1E55D895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2F80-C786-4F87-BA68-646F76B1D43E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9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4CB718B-F84E-418B-8072-9826543F7008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474357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84B5-2985-4EBF-8EF0-CFAAB537195A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0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5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CB47-6586-4CAC-9BD3-E28D301DF923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1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083C5FA-EBA0-47A8-98DC-7EAFED3475B5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95168"/>
            <a:ext cx="3886200" cy="4681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95168"/>
            <a:ext cx="3886200" cy="4681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947D-A673-48E9-A54A-37E19C50BA97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18255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8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0A4EDBE-C520-483B-8671-20C972C33252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"/>
            <a:ext cx="78867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25568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2149479"/>
            <a:ext cx="3868340" cy="394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1325568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2149479"/>
            <a:ext cx="3887391" cy="394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0F92-7CF7-4EAA-BF06-5115ECBA63BB}" type="datetime1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1" y="0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6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3A22ED-EF06-4709-85F6-4945BED734EF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"/>
            <a:ext cx="78867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CBCB-706F-4EDF-B103-9D98FCDF8E20}" type="datetime1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0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D56-C3EE-43E4-9CBB-6F73A9AF4A17}" type="datetime1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5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9DC-C560-4A5E-8BCC-3A18EDC86379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2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D7A-F184-452A-9752-DDDE7486FE32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1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26AB5-6D59-4273-8EF1-A9F1F51AAB42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3557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1DB4FC24-FB22-40B1-9B64-5EAEC0FCF6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4" descr="http://www.uel.br/cce/dc/wp-content/uploads/header_dc_uel3.jpg">
            <a:extLst>
              <a:ext uri="{FF2B5EF4-FFF2-40B4-BE49-F238E27FC236}">
                <a16:creationId xmlns:a16="http://schemas.microsoft.com/office/drawing/2014/main" id="{6C833C92-E1DC-42A7-B097-28F08785A8A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20" r="38571"/>
          <a:stretch/>
        </p:blipFill>
        <p:spPr bwMode="auto">
          <a:xfrm>
            <a:off x="6993925" y="6192726"/>
            <a:ext cx="1521428" cy="63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EL">
            <a:extLst>
              <a:ext uri="{FF2B5EF4-FFF2-40B4-BE49-F238E27FC236}">
                <a16:creationId xmlns:a16="http://schemas.microsoft.com/office/drawing/2014/main" id="{3D3FE28A-B998-4858-94EC-E57AC2D4E0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8" y="6256182"/>
            <a:ext cx="2063732" cy="50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9FF08C-38D9-432F-9ADB-7D40696C7AB3}"/>
              </a:ext>
            </a:extLst>
          </p:cNvPr>
          <p:cNvSpPr txBox="1"/>
          <p:nvPr userDrawn="1"/>
        </p:nvSpPr>
        <p:spPr>
          <a:xfrm>
            <a:off x="3320040" y="6492874"/>
            <a:ext cx="3137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sergio</a:t>
            </a:r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</a:t>
            </a:r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silva.com/aulas/</a:t>
            </a:r>
            <a:r>
              <a:rPr lang="pt-B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automacao</a:t>
            </a:r>
            <a:endParaRPr lang="pt-B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3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pt-br/article/texto-fun%C3%A7%C3%A3o-texto-20d5ac4d-7b94-49fd-bb38-93d29371225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8CFE-4A40-4ACA-BA31-ABBEA53C1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Aula 10: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Excel</a:t>
            </a:r>
            <a:br>
              <a:rPr lang="en-US" dirty="0">
                <a:cs typeface="Calibri Light"/>
              </a:rPr>
            </a:br>
            <a:r>
              <a:rPr lang="en-US" sz="3200" dirty="0">
                <a:cs typeface="Calibri Light"/>
              </a:rPr>
              <a:t>(</a:t>
            </a:r>
            <a:r>
              <a:rPr lang="en-US" sz="3200" dirty="0" err="1">
                <a:cs typeface="Calibri Light"/>
              </a:rPr>
              <a:t>parte</a:t>
            </a:r>
            <a:r>
              <a:rPr lang="en-US" sz="3200" dirty="0">
                <a:cs typeface="Calibri Light"/>
              </a:rPr>
              <a:t> 6)</a:t>
            </a:r>
            <a:endParaRPr lang="en-US" dirty="0"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A4605-9DDD-4277-81A7-CBDFED678A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dirty="0">
                <a:cs typeface="Calibri"/>
              </a:rPr>
              <a:t>Prof. Sérgio Montazzolli Silva</a:t>
            </a:r>
          </a:p>
          <a:p>
            <a:r>
              <a:rPr lang="en-US" dirty="0">
                <a:cs typeface="Calibri"/>
              </a:rPr>
              <a:t>smsilva@uel.br</a:t>
            </a:r>
          </a:p>
        </p:txBody>
      </p:sp>
    </p:spTree>
    <p:extLst>
      <p:ext uri="{BB962C8B-B14F-4D97-AF65-F5344CB8AC3E}">
        <p14:creationId xmlns:p14="http://schemas.microsoft.com/office/powerpoint/2010/main" val="2259262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5CF4E-FCFA-4C19-B0FB-C76F2B16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Substituição em texto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87C69F-6666-49E2-9282-0CEAC319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10</a:t>
            </a:fld>
            <a:endParaRPr lang="en-US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6F064E0-B071-4846-B693-D21F87A98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=</a:t>
            </a:r>
            <a:r>
              <a:rPr lang="pt-BR" sz="2400" b="1" dirty="0"/>
              <a:t>SUBSTITUIR</a:t>
            </a:r>
            <a:r>
              <a:rPr lang="pt-BR" sz="2400" dirty="0"/>
              <a:t>(arg1; texto antigo; texto novo[;ocorrência])</a:t>
            </a:r>
          </a:p>
          <a:p>
            <a:pPr lvl="1"/>
            <a:r>
              <a:rPr lang="pt-BR" sz="2000" i="1" dirty="0"/>
              <a:t>arg1</a:t>
            </a:r>
            <a:r>
              <a:rPr lang="pt-BR" sz="2000" dirty="0"/>
              <a:t>: célula ou conteúdo alvo</a:t>
            </a:r>
          </a:p>
          <a:p>
            <a:pPr lvl="1"/>
            <a:r>
              <a:rPr lang="pt-BR" sz="2000" i="1" dirty="0"/>
              <a:t>texto antigo</a:t>
            </a:r>
            <a:r>
              <a:rPr lang="pt-BR" sz="2000" dirty="0"/>
              <a:t>: texto antigo que deverá ser substituído</a:t>
            </a:r>
          </a:p>
          <a:p>
            <a:pPr lvl="1"/>
            <a:r>
              <a:rPr lang="pt-BR" sz="2000" i="1" dirty="0"/>
              <a:t>texto novo</a:t>
            </a:r>
            <a:r>
              <a:rPr lang="pt-BR" sz="2000" dirty="0"/>
              <a:t>: texto novo que substituirá o antigo</a:t>
            </a:r>
          </a:p>
          <a:p>
            <a:pPr lvl="1"/>
            <a:r>
              <a:rPr lang="pt-BR" sz="2000" i="1" dirty="0"/>
              <a:t>ocorrência</a:t>
            </a:r>
            <a:r>
              <a:rPr lang="pt-BR" sz="2000" dirty="0"/>
              <a:t>: quando utilizado, altera apenas a ocorrência do argumento</a:t>
            </a:r>
          </a:p>
          <a:p>
            <a:pPr lvl="1"/>
            <a:r>
              <a:rPr lang="pt-BR" sz="2000" dirty="0"/>
              <a:t>Retorna o texto do argumento 1, porém com as devidas substituições</a:t>
            </a:r>
          </a:p>
        </p:txBody>
      </p:sp>
      <p:pic>
        <p:nvPicPr>
          <p:cNvPr id="7" name="Espaço Reservado para Conteúdo 4">
            <a:extLst>
              <a:ext uri="{FF2B5EF4-FFF2-40B4-BE49-F238E27FC236}">
                <a16:creationId xmlns:a16="http://schemas.microsoft.com/office/drawing/2014/main" id="{B95E2FEB-E612-4EFA-A210-464CE6B5B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915" y="4175715"/>
            <a:ext cx="6216169" cy="1725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337344DD-682F-484C-8746-DF51FBA789F8}"/>
              </a:ext>
            </a:extLst>
          </p:cNvPr>
          <p:cNvSpPr/>
          <p:nvPr/>
        </p:nvSpPr>
        <p:spPr>
          <a:xfrm>
            <a:off x="4572000" y="3976578"/>
            <a:ext cx="3274828" cy="79306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Curva para a Esquerda 8">
            <a:extLst>
              <a:ext uri="{FF2B5EF4-FFF2-40B4-BE49-F238E27FC236}">
                <a16:creationId xmlns:a16="http://schemas.microsoft.com/office/drawing/2014/main" id="{B007B847-AF5C-4876-88F9-146B50F00F3F}"/>
              </a:ext>
            </a:extLst>
          </p:cNvPr>
          <p:cNvSpPr/>
          <p:nvPr/>
        </p:nvSpPr>
        <p:spPr>
          <a:xfrm rot="742859">
            <a:off x="6347779" y="4817523"/>
            <a:ext cx="551342" cy="965552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76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5CF4E-FCFA-4C19-B0FB-C76F2B16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Substituição em texto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87C69F-6666-49E2-9282-0CEAC319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11</a:t>
            </a:fld>
            <a:endParaRPr lang="en-US"/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FED35376-788D-43F1-92F7-BE2385320D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9646" y="1583400"/>
            <a:ext cx="5617130" cy="1725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337344DD-682F-484C-8746-DF51FBA789F8}"/>
              </a:ext>
            </a:extLst>
          </p:cNvPr>
          <p:cNvSpPr/>
          <p:nvPr/>
        </p:nvSpPr>
        <p:spPr>
          <a:xfrm>
            <a:off x="4939766" y="1409602"/>
            <a:ext cx="2690038" cy="79306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Curva para a Esquerda 8">
            <a:extLst>
              <a:ext uri="{FF2B5EF4-FFF2-40B4-BE49-F238E27FC236}">
                <a16:creationId xmlns:a16="http://schemas.microsoft.com/office/drawing/2014/main" id="{B007B847-AF5C-4876-88F9-146B50F00F3F}"/>
              </a:ext>
            </a:extLst>
          </p:cNvPr>
          <p:cNvSpPr/>
          <p:nvPr/>
        </p:nvSpPr>
        <p:spPr>
          <a:xfrm rot="742859">
            <a:off x="6920310" y="2250547"/>
            <a:ext cx="551342" cy="965552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E18E708-FE76-4004-97F2-7B144B69E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202" y="3780092"/>
            <a:ext cx="5843602" cy="2118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75A0B1B2-1BA6-43D8-B96B-06CAB2353F46}"/>
              </a:ext>
            </a:extLst>
          </p:cNvPr>
          <p:cNvSpPr/>
          <p:nvPr/>
        </p:nvSpPr>
        <p:spPr>
          <a:xfrm>
            <a:off x="4939766" y="3594022"/>
            <a:ext cx="2690038" cy="79306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: Curva para a Esquerda 10">
            <a:extLst>
              <a:ext uri="{FF2B5EF4-FFF2-40B4-BE49-F238E27FC236}">
                <a16:creationId xmlns:a16="http://schemas.microsoft.com/office/drawing/2014/main" id="{90A2C2B1-9CBB-4CBD-BDB0-C63C93A44286}"/>
              </a:ext>
            </a:extLst>
          </p:cNvPr>
          <p:cNvSpPr/>
          <p:nvPr/>
        </p:nvSpPr>
        <p:spPr>
          <a:xfrm rot="742859">
            <a:off x="6575523" y="4431236"/>
            <a:ext cx="551342" cy="1286456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Seta: para Baixo 11">
            <a:extLst>
              <a:ext uri="{FF2B5EF4-FFF2-40B4-BE49-F238E27FC236}">
                <a16:creationId xmlns:a16="http://schemas.microsoft.com/office/drawing/2014/main" id="{0018C765-C59E-4084-8412-18140561F217}"/>
              </a:ext>
            </a:extLst>
          </p:cNvPr>
          <p:cNvSpPr/>
          <p:nvPr/>
        </p:nvSpPr>
        <p:spPr>
          <a:xfrm>
            <a:off x="3912781" y="3232298"/>
            <a:ext cx="1318437" cy="6169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606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3C537A1A-6E81-407C-8A53-39E6A5DD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4743579"/>
          </a:xfrm>
        </p:spPr>
        <p:txBody>
          <a:bodyPr/>
          <a:lstStyle/>
          <a:p>
            <a:r>
              <a:rPr lang="pt-BR" dirty="0"/>
              <a:t>Ocorrência:</a:t>
            </a:r>
          </a:p>
          <a:p>
            <a:pPr lvl="1"/>
            <a:r>
              <a:rPr lang="pt-BR" dirty="0"/>
              <a:t>Substitui apenas na ocorrência X</a:t>
            </a:r>
          </a:p>
          <a:p>
            <a:pPr lvl="1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E5CF4E-FCFA-4C19-B0FB-C76F2B16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Substituição em texto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87C69F-6666-49E2-9282-0CEAC319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12</a:t>
            </a:fld>
            <a:endParaRPr lang="en-US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1DAC3AA-D8F7-4B98-A646-A8F4336BB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270" y="2497748"/>
            <a:ext cx="6525460" cy="18625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337344DD-682F-484C-8746-DF51FBA789F8}"/>
              </a:ext>
            </a:extLst>
          </p:cNvPr>
          <p:cNvSpPr/>
          <p:nvPr/>
        </p:nvSpPr>
        <p:spPr>
          <a:xfrm>
            <a:off x="4596533" y="2307930"/>
            <a:ext cx="3238198" cy="79306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Curva para a Esquerda 8">
            <a:extLst>
              <a:ext uri="{FF2B5EF4-FFF2-40B4-BE49-F238E27FC236}">
                <a16:creationId xmlns:a16="http://schemas.microsoft.com/office/drawing/2014/main" id="{B007B847-AF5C-4876-88F9-146B50F00F3F}"/>
              </a:ext>
            </a:extLst>
          </p:cNvPr>
          <p:cNvSpPr/>
          <p:nvPr/>
        </p:nvSpPr>
        <p:spPr>
          <a:xfrm rot="742859">
            <a:off x="6442831" y="3148896"/>
            <a:ext cx="562238" cy="967437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CD2B1D73-7CEE-470E-87A9-36B603306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778" y="4597094"/>
            <a:ext cx="5098159" cy="15798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16BED110-8F75-48E2-9679-97D6B90E4C28}"/>
              </a:ext>
            </a:extLst>
          </p:cNvPr>
          <p:cNvSpPr/>
          <p:nvPr/>
        </p:nvSpPr>
        <p:spPr>
          <a:xfrm>
            <a:off x="4833992" y="4526486"/>
            <a:ext cx="2268254" cy="5849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: Curva para a Esquerda 15">
            <a:extLst>
              <a:ext uri="{FF2B5EF4-FFF2-40B4-BE49-F238E27FC236}">
                <a16:creationId xmlns:a16="http://schemas.microsoft.com/office/drawing/2014/main" id="{BF08B3FD-FD16-4C5E-AC01-EA05844CB36A}"/>
              </a:ext>
            </a:extLst>
          </p:cNvPr>
          <p:cNvSpPr/>
          <p:nvPr/>
        </p:nvSpPr>
        <p:spPr>
          <a:xfrm rot="742859">
            <a:off x="6390807" y="5159938"/>
            <a:ext cx="562238" cy="967437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4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1098F37-ABD4-41BE-8D4D-522FEACF6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Autopreenchimento com congelamento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2272819E-AAFC-4D00-8489-0510CC6091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4848AFF-4659-45BA-AFDC-0AE1CDD8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9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647C9-59D1-43DA-B700-519F0299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Autopreenchimento com congelamento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33FDA2-4943-48D7-ADD9-69BBCB821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3385"/>
            <a:ext cx="7886700" cy="4446420"/>
          </a:xfrm>
        </p:spPr>
        <p:txBody>
          <a:bodyPr>
            <a:normAutofit/>
          </a:bodyPr>
          <a:lstStyle/>
          <a:p>
            <a:r>
              <a:rPr lang="pt-BR" dirty="0"/>
              <a:t>Existem situações onde podemos querer utilizar o autopreenchimento para multiplicar células por um valor fixo contido em outra célula</a:t>
            </a:r>
          </a:p>
          <a:p>
            <a:r>
              <a:rPr lang="pt-BR" dirty="0"/>
              <a:t>Exemplo:</a:t>
            </a:r>
          </a:p>
          <a:p>
            <a:pPr lvl="1"/>
            <a:r>
              <a:rPr lang="pt-BR" dirty="0"/>
              <a:t>Suponha que precisamos estimar o valor que será gasto em combustível, no próximo mês, por uma empresa de logística com 5 caminhões</a:t>
            </a:r>
          </a:p>
          <a:p>
            <a:pPr lvl="1"/>
            <a:r>
              <a:rPr lang="pt-BR" dirty="0"/>
              <a:t>Entretanto, não podemos garantir que o preço do diesel será o mesmo que no mês anterior</a:t>
            </a:r>
          </a:p>
          <a:p>
            <a:pPr lvl="1"/>
            <a:r>
              <a:rPr lang="pt-BR" dirty="0"/>
              <a:t>Queremos deixar uma célula para inserirmos apenas uma vez o preço, de forma que altere todo o custo final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14B1F3-84D8-4FA6-A125-D280C3D8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39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647C9-59D1-43DA-B700-519F0299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Autopreenchimento com congelamento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33FDA2-4943-48D7-ADD9-69BBCB821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2103439"/>
          </a:xfrm>
        </p:spPr>
        <p:txBody>
          <a:bodyPr>
            <a:normAutofit fontScale="92500"/>
          </a:bodyPr>
          <a:lstStyle/>
          <a:p>
            <a:r>
              <a:rPr lang="pt-BR" dirty="0"/>
              <a:t>Tome como exemplo a planilha abaixo, onde a coluna C representa o custo final, e o preço por litro do diesel está fixado na célula B8</a:t>
            </a:r>
          </a:p>
          <a:p>
            <a:r>
              <a:rPr lang="pt-BR" b="1" dirty="0"/>
              <a:t>Podemos utilizar o autopreenchimento com a fórmula “=D2*B8” e arrastar para baixo na coluna E?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14B1F3-84D8-4FA6-A125-D280C3D8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15</a:t>
            </a:fld>
            <a:endParaRPr lang="en-US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51A0499-390B-4192-B59A-F32ADBAA1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36823"/>
            <a:ext cx="9144000" cy="23938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9350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647C9-59D1-43DA-B700-519F0299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Autopreenchimento com congelamento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33FDA2-4943-48D7-ADD9-69BBCB821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4552745"/>
          </a:xfrm>
        </p:spPr>
        <p:txBody>
          <a:bodyPr>
            <a:normAutofit/>
          </a:bodyPr>
          <a:lstStyle/>
          <a:p>
            <a:r>
              <a:rPr lang="pt-BR" dirty="0"/>
              <a:t>Se fizermos isso, a célula logo abaixo de E2 irá conter o valor “=D3*B9”</a:t>
            </a:r>
          </a:p>
          <a:p>
            <a:endParaRPr lang="pt-BR" dirty="0"/>
          </a:p>
          <a:p>
            <a:r>
              <a:rPr lang="pt-BR" dirty="0"/>
              <a:t>D3 está correto, porém B9 não, uma vez que o valor do diesel está inserido somente em B8</a:t>
            </a:r>
          </a:p>
          <a:p>
            <a:pPr lvl="1"/>
            <a:endParaRPr lang="pt-BR" dirty="0"/>
          </a:p>
          <a:p>
            <a:r>
              <a:rPr lang="pt-BR" dirty="0"/>
              <a:t>Precisamos informar o autopreenchimento que ele não precisa alterar este endereço da fórmula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14B1F3-84D8-4FA6-A125-D280C3D8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46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647C9-59D1-43DA-B700-519F0299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Autopreenchimento com congelamento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33FDA2-4943-48D7-ADD9-69BBCB821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4552745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Para cancelar o autopreenchimento em linhas ou colunas de endereços, </a:t>
            </a:r>
            <a:r>
              <a:rPr lang="pt-BR" b="1" dirty="0"/>
              <a:t>adicione o símbolo $ na frente </a:t>
            </a:r>
            <a:r>
              <a:rPr lang="pt-BR" dirty="0"/>
              <a:t>da letra (no caso de congelar colunas) ou do número (no caso de congelar linhas), ou em ambos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No exemplo anterior, a fórmula correta é “=D2*B</a:t>
            </a:r>
            <a:r>
              <a:rPr lang="pt-BR" dirty="0">
                <a:solidFill>
                  <a:srgbClr val="FF0000"/>
                </a:solidFill>
              </a:rPr>
              <a:t>$</a:t>
            </a:r>
            <a:r>
              <a:rPr lang="pt-BR" dirty="0"/>
              <a:t>8”</a:t>
            </a:r>
          </a:p>
          <a:p>
            <a:pPr lvl="2"/>
            <a:r>
              <a:rPr lang="pt-BR" dirty="0"/>
              <a:t>Tente, e arraste para baixo!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Para travar a coluna (autopreenchimento horizontal), utilize $ antes da letra. </a:t>
            </a:r>
            <a:r>
              <a:rPr lang="pt-BR" dirty="0" err="1"/>
              <a:t>Ex</a:t>
            </a:r>
            <a:r>
              <a:rPr lang="pt-BR" dirty="0"/>
              <a:t>: “=D2*</a:t>
            </a:r>
            <a:r>
              <a:rPr lang="pt-BR" dirty="0">
                <a:solidFill>
                  <a:srgbClr val="FF0000"/>
                </a:solidFill>
              </a:rPr>
              <a:t>$</a:t>
            </a:r>
            <a:r>
              <a:rPr lang="pt-BR" dirty="0"/>
              <a:t>B8”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E finalmente, para travar todo o endereço de uma célula, utilize nos dois índices. </a:t>
            </a:r>
            <a:r>
              <a:rPr lang="pt-BR" dirty="0" err="1"/>
              <a:t>Ex</a:t>
            </a:r>
            <a:r>
              <a:rPr lang="pt-BR" dirty="0"/>
              <a:t>: “=D2*</a:t>
            </a:r>
            <a:r>
              <a:rPr lang="pt-BR" dirty="0">
                <a:solidFill>
                  <a:srgbClr val="FF0000"/>
                </a:solidFill>
              </a:rPr>
              <a:t>$</a:t>
            </a:r>
            <a:r>
              <a:rPr lang="pt-BR" dirty="0"/>
              <a:t>B</a:t>
            </a:r>
            <a:r>
              <a:rPr lang="pt-BR" dirty="0">
                <a:solidFill>
                  <a:srgbClr val="FF0000"/>
                </a:solidFill>
              </a:rPr>
              <a:t>$</a:t>
            </a:r>
            <a:r>
              <a:rPr lang="pt-BR" dirty="0"/>
              <a:t>8”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14B1F3-84D8-4FA6-A125-D280C3D8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90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647C9-59D1-43DA-B700-519F0299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Autopreenchimento com congelamento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33FDA2-4943-48D7-ADD9-69BBCB821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4552745"/>
          </a:xfrm>
        </p:spPr>
        <p:txBody>
          <a:bodyPr>
            <a:normAutofit/>
          </a:bodyPr>
          <a:lstStyle/>
          <a:p>
            <a:r>
              <a:rPr lang="pt-BR" dirty="0"/>
              <a:t>Animação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14B1F3-84D8-4FA6-A125-D280C3D8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18</a:t>
            </a:fld>
            <a:endParaRPr lang="en-US"/>
          </a:p>
        </p:txBody>
      </p:sp>
      <p:pic>
        <p:nvPicPr>
          <p:cNvPr id="6" name="Imagem 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709D22FE-03A0-4037-BCBC-70E3C3E99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7290"/>
            <a:ext cx="9144000" cy="27449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40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9A115-9A7C-45BF-96DA-BC38A5D1E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Nesta 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6E81E1-70EF-4371-A62C-160A81CB7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Funções</a:t>
            </a:r>
          </a:p>
          <a:p>
            <a:r>
              <a:rPr lang="pt-BR" dirty="0"/>
              <a:t>Autopreenchimento com congelamento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378DBFE-8414-4A6C-82B3-AAA4DB19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3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6FFAAB0-8591-4BAD-9D87-26EAB904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B591485D-5226-4036-B6A9-FE836F7643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5D62534-A32C-43CB-8596-A67EB54A5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9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926CF-A794-45CC-8DB9-76FE4ED5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básicas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68A48F-7DA4-4B6D-89F9-C2280306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=SOMA(ARG1; ARG2; ...; ARGN)</a:t>
            </a:r>
          </a:p>
          <a:p>
            <a:r>
              <a:rPr lang="pt-BR" dirty="0"/>
              <a:t>=MÉDIA(ARG1; ARG2; ...; ARGN)</a:t>
            </a:r>
          </a:p>
          <a:p>
            <a:r>
              <a:rPr lang="pt-BR" dirty="0"/>
              <a:t>=MÁXIMO(ARG1; ARG2; ...; ARGN)</a:t>
            </a:r>
          </a:p>
          <a:p>
            <a:r>
              <a:rPr lang="pt-BR" dirty="0"/>
              <a:t>=MÍNIMO(ARG1; ARG2; ...; ARGN)</a:t>
            </a:r>
          </a:p>
          <a:p>
            <a:pPr lvl="1"/>
            <a:r>
              <a:rPr lang="pt-BR" dirty="0"/>
              <a:t>Calculam a soma, média, máximo e mínimo de todos os seus argumentos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Animação: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5AB304D-F382-4B66-BEAF-E8588954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4</a:t>
            </a:fld>
            <a:endParaRPr lang="en-US"/>
          </a:p>
        </p:txBody>
      </p:sp>
      <p:pic>
        <p:nvPicPr>
          <p:cNvPr id="6" name="Imagem 5" descr="Uma imagem contendo cheio, branco, mesa, estacionamento&#10;&#10;Descrição gerada automaticamente">
            <a:extLst>
              <a:ext uri="{FF2B5EF4-FFF2-40B4-BE49-F238E27FC236}">
                <a16:creationId xmlns:a16="http://schemas.microsoft.com/office/drawing/2014/main" id="{273718A3-5A77-45B6-ADEE-3BCAA35F0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673" y="3915053"/>
            <a:ext cx="3952875" cy="2114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715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07452-E233-4122-9A79-4F016DF00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Hoje e Contagem de Dias Úteis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6ADE1C-2204-4414-B225-1D6CBF966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=</a:t>
            </a:r>
            <a:r>
              <a:rPr lang="pt-BR" sz="2400" b="1" dirty="0"/>
              <a:t>HOJE</a:t>
            </a:r>
            <a:r>
              <a:rPr lang="pt-BR" sz="2400" dirty="0"/>
              <a:t>()</a:t>
            </a:r>
          </a:p>
          <a:p>
            <a:pPr lvl="1"/>
            <a:r>
              <a:rPr lang="pt-BR" dirty="0"/>
              <a:t>Não possui argumentos</a:t>
            </a:r>
          </a:p>
          <a:p>
            <a:pPr lvl="1"/>
            <a:r>
              <a:rPr lang="pt-BR" dirty="0"/>
              <a:t>Retorna a data de hoje</a:t>
            </a:r>
          </a:p>
          <a:p>
            <a:pPr lvl="1"/>
            <a:endParaRPr lang="pt-BR" dirty="0"/>
          </a:p>
          <a:p>
            <a:r>
              <a:rPr lang="pt-BR" sz="2400" dirty="0"/>
              <a:t>=</a:t>
            </a:r>
            <a:r>
              <a:rPr lang="pt-BR" sz="2400" b="1" dirty="0"/>
              <a:t>DIATRABALHOTOTAL</a:t>
            </a:r>
            <a:r>
              <a:rPr lang="pt-BR" sz="2400" dirty="0"/>
              <a:t>(data inicio; data final [;feriados])</a:t>
            </a:r>
          </a:p>
          <a:p>
            <a:pPr lvl="1"/>
            <a:r>
              <a:rPr lang="pt-BR" i="1" dirty="0"/>
              <a:t>data inicio</a:t>
            </a:r>
            <a:r>
              <a:rPr lang="pt-BR" dirty="0"/>
              <a:t>: data de início</a:t>
            </a:r>
          </a:p>
          <a:p>
            <a:pPr lvl="1"/>
            <a:r>
              <a:rPr lang="pt-BR" i="1" dirty="0"/>
              <a:t>data final</a:t>
            </a:r>
            <a:r>
              <a:rPr lang="pt-BR" dirty="0"/>
              <a:t>: data final</a:t>
            </a:r>
          </a:p>
          <a:p>
            <a:pPr lvl="1"/>
            <a:r>
              <a:rPr lang="pt-BR" dirty="0"/>
              <a:t>feriados: número de feriados (opcional)</a:t>
            </a:r>
          </a:p>
          <a:p>
            <a:pPr lvl="1"/>
            <a:r>
              <a:rPr lang="pt-BR" dirty="0"/>
              <a:t>Retorna o número de dias úteis entre a data inicial e a data final</a:t>
            </a:r>
          </a:p>
          <a:p>
            <a:pPr lvl="2"/>
            <a:r>
              <a:rPr lang="pt-BR" sz="1800" dirty="0"/>
              <a:t>Caso exista o argumento “feriados”, retorna o número de dias úteis subtraído do número de feriados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5F0BF2-18C0-4D74-A4C6-B048BE42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6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07452-E233-4122-9A79-4F016DF00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Hoje e Contagem de Dias Úteis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6ADE1C-2204-4414-B225-1D6CBF966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Ambas as funções podem ser utilizadas em conjunto, por exemplo:</a:t>
            </a:r>
          </a:p>
          <a:p>
            <a:pPr lvl="1"/>
            <a:r>
              <a:rPr lang="pt-BR" dirty="0"/>
              <a:t>Queremos saber quantos dias úteis houveram nos últimos 30 dias:</a:t>
            </a:r>
          </a:p>
          <a:p>
            <a:pPr lvl="2"/>
            <a:r>
              <a:rPr lang="pt-BR" dirty="0"/>
              <a:t>Fórmula: =</a:t>
            </a:r>
            <a:r>
              <a:rPr lang="pt-BR" b="1" dirty="0"/>
              <a:t> DIATRABALHOTOTAL</a:t>
            </a:r>
            <a:r>
              <a:rPr lang="pt-BR" dirty="0"/>
              <a:t>( </a:t>
            </a:r>
            <a:r>
              <a:rPr lang="pt-BR" b="1" dirty="0"/>
              <a:t>HOJE</a:t>
            </a:r>
            <a:r>
              <a:rPr lang="pt-BR" dirty="0"/>
              <a:t>()</a:t>
            </a:r>
            <a:r>
              <a:rPr lang="pt-BR" b="1" dirty="0">
                <a:solidFill>
                  <a:srgbClr val="FF0000"/>
                </a:solidFill>
              </a:rPr>
              <a:t>-30 </a:t>
            </a:r>
            <a:r>
              <a:rPr lang="pt-BR" dirty="0"/>
              <a:t>; </a:t>
            </a:r>
            <a:r>
              <a:rPr lang="pt-BR" b="1" dirty="0"/>
              <a:t>HOJE</a:t>
            </a:r>
            <a:r>
              <a:rPr lang="pt-BR" dirty="0"/>
              <a:t>() 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5F0BF2-18C0-4D74-A4C6-B048BE42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6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FC7FC0F-E741-4E32-AE9F-5857BC290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592" y="3585276"/>
            <a:ext cx="6030816" cy="13801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017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1E77C-2B0A-4E8B-A3B2-8D744773F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 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EA9356-555B-458F-9493-A487C42F7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=</a:t>
            </a:r>
            <a:r>
              <a:rPr lang="pt-BR" b="1" dirty="0"/>
              <a:t>TEXTO</a:t>
            </a:r>
            <a:r>
              <a:rPr lang="pt-BR" dirty="0"/>
              <a:t>(célula; código de formatação)</a:t>
            </a:r>
          </a:p>
          <a:p>
            <a:pPr lvl="1"/>
            <a:r>
              <a:rPr lang="pt-BR" i="1" dirty="0"/>
              <a:t>célula</a:t>
            </a:r>
            <a:r>
              <a:rPr lang="pt-BR" dirty="0"/>
              <a:t>: endereço de célula</a:t>
            </a:r>
          </a:p>
          <a:p>
            <a:pPr lvl="1"/>
            <a:r>
              <a:rPr lang="pt-BR" i="1" dirty="0"/>
              <a:t>código de formatação</a:t>
            </a:r>
            <a:r>
              <a:rPr lang="pt-BR" dirty="0"/>
              <a:t>: determina como deve ser a formatação do primeiro argumento</a:t>
            </a:r>
          </a:p>
          <a:p>
            <a:pPr lvl="1"/>
            <a:r>
              <a:rPr lang="pt-BR" dirty="0"/>
              <a:t>Converte o conteúdo de uma célula em texto formatado</a:t>
            </a:r>
          </a:p>
          <a:p>
            <a:pPr lvl="1"/>
            <a:endParaRPr lang="pt-BR" dirty="0"/>
          </a:p>
          <a:p>
            <a:r>
              <a:rPr lang="pt-BR" dirty="0"/>
              <a:t>Exemplo 1:</a:t>
            </a:r>
          </a:p>
          <a:p>
            <a:pPr lvl="1"/>
            <a:r>
              <a:rPr lang="pt-BR" dirty="0"/>
              <a:t>O primeiro argumento é uma data, e queremos escrever o dia da semana desta</a:t>
            </a:r>
            <a:br>
              <a:rPr lang="pt-BR" dirty="0"/>
            </a:br>
            <a:r>
              <a:rPr lang="pt-BR" dirty="0"/>
              <a:t>data:</a:t>
            </a:r>
          </a:p>
          <a:p>
            <a:pPr lvl="1"/>
            <a:r>
              <a:rPr lang="pt-BR" dirty="0"/>
              <a:t>Código de formatação:</a:t>
            </a:r>
            <a:br>
              <a:rPr lang="pt-BR" dirty="0"/>
            </a:br>
            <a:r>
              <a:rPr lang="pt-BR" dirty="0"/>
              <a:t>“</a:t>
            </a:r>
            <a:r>
              <a:rPr lang="pt-BR" dirty="0" err="1"/>
              <a:t>dddd</a:t>
            </a:r>
            <a:r>
              <a:rPr lang="pt-BR" dirty="0"/>
              <a:t>”</a:t>
            </a:r>
          </a:p>
          <a:p>
            <a:pPr lvl="2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074DD9-CB95-418A-8E6F-8FCB90D3E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7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3D72C70-77C1-47FE-A427-328EC6C8C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650" y="4774352"/>
            <a:ext cx="4038600" cy="1104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A4039314-C95E-410A-A511-F19F45687BDD}"/>
              </a:ext>
            </a:extLst>
          </p:cNvPr>
          <p:cNvSpPr/>
          <p:nvPr/>
        </p:nvSpPr>
        <p:spPr>
          <a:xfrm>
            <a:off x="6776927" y="4582633"/>
            <a:ext cx="1403497" cy="7017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Curva para a Esquerda 6">
            <a:extLst>
              <a:ext uri="{FF2B5EF4-FFF2-40B4-BE49-F238E27FC236}">
                <a16:creationId xmlns:a16="http://schemas.microsoft.com/office/drawing/2014/main" id="{364C44BA-A5B7-436C-BFBD-3215BE4B7A5A}"/>
              </a:ext>
            </a:extLst>
          </p:cNvPr>
          <p:cNvSpPr/>
          <p:nvPr/>
        </p:nvSpPr>
        <p:spPr>
          <a:xfrm>
            <a:off x="8265485" y="4890977"/>
            <a:ext cx="489098" cy="786810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7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1E77C-2B0A-4E8B-A3B2-8D744773F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 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EA9356-555B-458F-9493-A487C42F7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 2:</a:t>
            </a:r>
          </a:p>
          <a:p>
            <a:pPr lvl="1"/>
            <a:r>
              <a:rPr lang="pt-BR" dirty="0"/>
              <a:t>Célula é uma data, e queremos escrever no formato:</a:t>
            </a:r>
          </a:p>
          <a:p>
            <a:pPr lvl="2"/>
            <a:r>
              <a:rPr lang="pt-BR" dirty="0"/>
              <a:t>Dia sem o zero na frente</a:t>
            </a:r>
          </a:p>
          <a:p>
            <a:pPr lvl="2"/>
            <a:r>
              <a:rPr lang="pt-BR" dirty="0"/>
              <a:t>Mês: </a:t>
            </a:r>
            <a:r>
              <a:rPr lang="pt-BR" dirty="0" err="1"/>
              <a:t>jan</a:t>
            </a:r>
            <a:r>
              <a:rPr lang="pt-BR" dirty="0"/>
              <a:t>, </a:t>
            </a:r>
            <a:r>
              <a:rPr lang="pt-BR" dirty="0" err="1"/>
              <a:t>fev</a:t>
            </a:r>
            <a:r>
              <a:rPr lang="pt-BR" dirty="0"/>
              <a:t>, mar, ..., dez</a:t>
            </a:r>
          </a:p>
          <a:p>
            <a:pPr lvl="2"/>
            <a:r>
              <a:rPr lang="pt-BR" dirty="0"/>
              <a:t>Ano com apenas os dois últimos números</a:t>
            </a:r>
          </a:p>
          <a:p>
            <a:pPr lvl="1"/>
            <a:r>
              <a:rPr lang="pt-BR" dirty="0"/>
              <a:t>09/03/1998 =&gt; 9-mar-98</a:t>
            </a:r>
          </a:p>
          <a:p>
            <a:pPr lvl="1"/>
            <a:r>
              <a:rPr lang="pt-BR" dirty="0"/>
              <a:t>Código de formatação: “d-mm-aa”</a:t>
            </a:r>
          </a:p>
          <a:p>
            <a:pPr lvl="2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074DD9-CB95-418A-8E6F-8FCB90D3E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8</a:t>
            </a:fld>
            <a:endParaRPr lang="en-US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E3E8F76-4058-4C75-A137-9714D49A1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143" y="4437321"/>
            <a:ext cx="5215714" cy="13680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FAE75E60-4FA6-403E-B0BB-3D6B2DF6B471}"/>
              </a:ext>
            </a:extLst>
          </p:cNvPr>
          <p:cNvSpPr/>
          <p:nvPr/>
        </p:nvSpPr>
        <p:spPr>
          <a:xfrm>
            <a:off x="5054453" y="4329500"/>
            <a:ext cx="2125404" cy="7017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Curva para a Esquerda 9">
            <a:extLst>
              <a:ext uri="{FF2B5EF4-FFF2-40B4-BE49-F238E27FC236}">
                <a16:creationId xmlns:a16="http://schemas.microsoft.com/office/drawing/2014/main" id="{39D075C3-1E02-4B19-B89A-57D27CE73775}"/>
              </a:ext>
            </a:extLst>
          </p:cNvPr>
          <p:cNvSpPr/>
          <p:nvPr/>
        </p:nvSpPr>
        <p:spPr>
          <a:xfrm rot="742859">
            <a:off x="7031001" y="4899767"/>
            <a:ext cx="551342" cy="965552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85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1E77C-2B0A-4E8B-A3B2-8D744773F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 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EA9356-555B-458F-9493-A487C42F7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/>
              <a:t>Para outros formatos, consulte a documentação online:</a:t>
            </a:r>
          </a:p>
          <a:p>
            <a:pPr lvl="1"/>
            <a:r>
              <a:rPr lang="pt-BR" dirty="0">
                <a:hlinkClick r:id="rId2"/>
              </a:rPr>
              <a:t>https://support.office.com/pt-br/article/texto-fun%C3%A7%C3%A3o-texto-20d5ac4d-7b94-49fd-bb38-93d29371225c</a:t>
            </a:r>
            <a:endParaRPr lang="pt-BR" dirty="0"/>
          </a:p>
          <a:p>
            <a:pPr lvl="2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074DD9-CB95-418A-8E6F-8FCB90D3E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92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2644</TotalTime>
  <Words>737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Aula 10: Excel (parte 6)</vt:lpstr>
      <vt:lpstr>Nesta aula</vt:lpstr>
      <vt:lpstr>Funções</vt:lpstr>
      <vt:lpstr>Funções básicas</vt:lpstr>
      <vt:lpstr>Hoje e Contagem de Dias Úteis</vt:lpstr>
      <vt:lpstr>Hoje e Contagem de Dias Úteis</vt:lpstr>
      <vt:lpstr>Função Texto</vt:lpstr>
      <vt:lpstr>Função Texto</vt:lpstr>
      <vt:lpstr>Função Texto</vt:lpstr>
      <vt:lpstr>Substituição em texto</vt:lpstr>
      <vt:lpstr>Substituição em texto</vt:lpstr>
      <vt:lpstr>Substituição em texto</vt:lpstr>
      <vt:lpstr>Autopreenchimento com congelamento</vt:lpstr>
      <vt:lpstr>Autopreenchimento com congelamento</vt:lpstr>
      <vt:lpstr>Autopreenchimento com congelamento</vt:lpstr>
      <vt:lpstr>Autopreenchimento com congelamento</vt:lpstr>
      <vt:lpstr>Autopreenchimento com congelamento</vt:lpstr>
      <vt:lpstr>Autopreenchimento com congelamento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Sérgio Montazzolli</dc:creator>
  <cp:lastModifiedBy>Sérgio Montazzolli</cp:lastModifiedBy>
  <cp:revision>4845</cp:revision>
  <dcterms:created xsi:type="dcterms:W3CDTF">2019-02-06T13:50:11Z</dcterms:created>
  <dcterms:modified xsi:type="dcterms:W3CDTF">2019-10-16T22:00:47Z</dcterms:modified>
</cp:coreProperties>
</file>